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C Steelfish" charset="1" panose="00000000000000000000"/>
      <p:regular r:id="rId20"/>
    </p:embeddedFont>
    <p:embeddedFont>
      <p:font typeface="Gentlemens Script" charset="1" panose="00000500000000000000"/>
      <p:regular r:id="rId21"/>
    </p:embeddedFont>
    <p:embeddedFont>
      <p:font typeface="Rosario Bold" charset="1" panose="02000503060000020004"/>
      <p:regular r:id="rId22"/>
    </p:embeddedFont>
    <p:embeddedFont>
      <p:font typeface="Rosario" charset="1" panose="020005030400000200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Geological composition:</a:t>
            </a:r>
          </a:p>
          <a:p>
            <a:r>
              <a:rPr lang="en-US"/>
              <a:t>  - bedrock, permeability, </a:t>
            </a:r>
          </a:p>
          <a:p>
            <a:r>
              <a:rPr lang="en-US"/>
              <a:t>    porosity, etc (mudslides)</a:t>
            </a:r>
          </a:p>
          <a:p>
            <a:r>
              <a:rPr lang="en-US"/>
              <a:t>- Elevation and slopes</a:t>
            </a:r>
          </a:p>
          <a:p>
            <a:r>
              <a:rPr lang="en-US"/>
              <a:t>  - minimal change in slope, </a:t>
            </a:r>
          </a:p>
          <a:p>
            <a:r>
              <a:rPr lang="en-US"/>
              <a:t>    unlikely landslides</a:t>
            </a:r>
          </a:p>
          <a:p>
            <a:r>
              <a:rPr lang="en-US"/>
              <a:t>- specific climate conditions</a:t>
            </a:r>
          </a:p>
          <a:p>
            <a:r>
              <a:rPr lang="en-US"/>
              <a:t>  - area has high precipitation (rain and snow) therefore makes mudslides more probable - can be prevented through thorough drainage systems from permeable sedimentary rock layer to coast</a:t>
            </a:r>
          </a:p>
          <a:p>
            <a:r>
              <a:rPr lang="en-US"/>
              <a:t/>
            </a:r>
          </a:p>
          <a:p>
            <a:r>
              <a:rPr lang="en-US"/>
              <a:t/>
            </a:r>
          </a:p>
          <a:p>
            <a:r>
              <a:rPr lang="en-US"/>
              <a:t>Considerations:</a:t>
            </a:r>
          </a:p>
          <a:p>
            <a:r>
              <a:rPr lang="en-US"/>
              <a:t>- Carbon dioxide emissions are 10x lower in biofuel production than those of fossil fuel production</a:t>
            </a:r>
          </a:p>
          <a:p>
            <a:r>
              <a:rPr lang="en-US"/>
              <a:t>  - will implement carbon capture tech to repurpose captured carbon for industrial applications</a:t>
            </a:r>
          </a:p>
          <a:p>
            <a:r>
              <a:rPr lang="en-US"/>
              <a:t/>
            </a:r>
          </a:p>
          <a:p>
            <a:r>
              <a:rPr lang="en-US"/>
              <a:t>- water consumption is cut down significantly compared to traitional fermentation energy since we are focusing on utilizing forestry and organic waste rather than growing crops for the sole purpose of fermentation</a:t>
            </a:r>
          </a:p>
          <a:p>
            <a:r>
              <a:rPr lang="en-US"/>
              <a:t/>
            </a:r>
          </a:p>
          <a:p>
            <a:r>
              <a:rPr lang="en-US"/>
              <a:t>- Ties in with required land space - less overall land requirements since we're not growing crops but instead are itlizing waste and biomass!!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72.png" Type="http://schemas.openxmlformats.org/officeDocument/2006/relationships/image"/><Relationship Id="rId13" Target="../media/image7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png" Type="http://schemas.openxmlformats.org/officeDocument/2006/relationships/image"/><Relationship Id="rId12" Target="../media/image81.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svg" Type="http://schemas.openxmlformats.org/officeDocument/2006/relationships/image"/><Relationship Id="rId12" Target="../media/image84.png" Type="http://schemas.openxmlformats.org/officeDocument/2006/relationships/image"/><Relationship Id="rId13" Target="../media/image85.svg" Type="http://schemas.openxmlformats.org/officeDocument/2006/relationships/image"/><Relationship Id="rId14" Target="../media/image86.png" Type="http://schemas.openxmlformats.org/officeDocument/2006/relationships/image"/><Relationship Id="rId15" Target="../media/image87.svg" Type="http://schemas.openxmlformats.org/officeDocument/2006/relationships/image"/><Relationship Id="rId16" Target="../media/image88.png" Type="http://schemas.openxmlformats.org/officeDocument/2006/relationships/image"/><Relationship Id="rId17" Target="../media/image89.svg" Type="http://schemas.openxmlformats.org/officeDocument/2006/relationships/image"/><Relationship Id="rId18" Target="../media/image10.png" Type="http://schemas.openxmlformats.org/officeDocument/2006/relationships/image"/><Relationship Id="rId19" Target="../media/image11.svg" Type="http://schemas.openxmlformats.org/officeDocument/2006/relationships/image"/><Relationship Id="rId2" Target="../media/image1.png" Type="http://schemas.openxmlformats.org/officeDocument/2006/relationships/image"/><Relationship Id="rId20" Target="../media/image18.png" Type="http://schemas.openxmlformats.org/officeDocument/2006/relationships/image"/><Relationship Id="rId21" Target="../media/image12.png" Type="http://schemas.openxmlformats.org/officeDocument/2006/relationships/image"/><Relationship Id="rId22" Target="../media/image13.svg" Type="http://schemas.openxmlformats.org/officeDocument/2006/relationships/image"/><Relationship Id="rId23" Target="../media/image14.png" Type="http://schemas.openxmlformats.org/officeDocument/2006/relationships/image"/><Relationship Id="rId24" Target="../media/image15.svg" Type="http://schemas.openxmlformats.org/officeDocument/2006/relationships/image"/><Relationship Id="rId25" Target="../media/image90.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17" Target="../media/image8.png" Type="http://schemas.openxmlformats.org/officeDocument/2006/relationships/image"/><Relationship Id="rId18" Target="../media/image9.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jpe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notesSlides/notesSlide1.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14" Target="../media/image57.png" Type="http://schemas.openxmlformats.org/officeDocument/2006/relationships/image"/><Relationship Id="rId15" Target="../media/image8.png" Type="http://schemas.openxmlformats.org/officeDocument/2006/relationships/image"/><Relationship Id="rId16" Target="../media/image9.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12" Target="../media/image62.png" Type="http://schemas.openxmlformats.org/officeDocument/2006/relationships/image"/><Relationship Id="rId13" Target="../media/image63.svg" Type="http://schemas.openxmlformats.org/officeDocument/2006/relationships/image"/><Relationship Id="rId14" Target="../media/image64.png" Type="http://schemas.openxmlformats.org/officeDocument/2006/relationships/image"/><Relationship Id="rId15" Target="../media/image65.svg" Type="http://schemas.openxmlformats.org/officeDocument/2006/relationships/image"/><Relationship Id="rId16" Target="../media/image66.png" Type="http://schemas.openxmlformats.org/officeDocument/2006/relationships/image"/><Relationship Id="rId17" Target="../media/image67.png" Type="http://schemas.openxmlformats.org/officeDocument/2006/relationships/image"/><Relationship Id="rId18" Target="../media/image68.png" Type="http://schemas.openxmlformats.org/officeDocument/2006/relationships/image"/><Relationship Id="rId19" Target="../media/image69.svg" Type="http://schemas.openxmlformats.org/officeDocument/2006/relationships/image"/><Relationship Id="rId2" Target="../media/image1.png" Type="http://schemas.openxmlformats.org/officeDocument/2006/relationships/image"/><Relationship Id="rId20" Target="../media/image8.png" Type="http://schemas.openxmlformats.org/officeDocument/2006/relationships/image"/><Relationship Id="rId21" Target="../media/image9.sv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71.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0.png" Type="http://schemas.openxmlformats.org/officeDocument/2006/relationships/image"/><Relationship Id="rId9"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grpSp>
        <p:nvGrpSpPr>
          <p:cNvPr name="Group 2" id="2"/>
          <p:cNvGrpSpPr/>
          <p:nvPr/>
        </p:nvGrpSpPr>
        <p:grpSpPr>
          <a:xfrm rot="0">
            <a:off x="-980065" y="-461512"/>
            <a:ext cx="7412723" cy="11210025"/>
            <a:chOff x="0" y="0"/>
            <a:chExt cx="1952322" cy="2952434"/>
          </a:xfrm>
        </p:grpSpPr>
        <p:sp>
          <p:nvSpPr>
            <p:cNvPr name="Freeform 3" id="3"/>
            <p:cNvSpPr/>
            <p:nvPr/>
          </p:nvSpPr>
          <p:spPr>
            <a:xfrm flipH="false" flipV="false" rot="0">
              <a:off x="0" y="0"/>
              <a:ext cx="1952322" cy="2952435"/>
            </a:xfrm>
            <a:custGeom>
              <a:avLst/>
              <a:gdLst/>
              <a:ahLst/>
              <a:cxnLst/>
              <a:rect r="r" b="b" t="t" l="l"/>
              <a:pathLst>
                <a:path h="2952435" w="1952322">
                  <a:moveTo>
                    <a:pt x="0" y="0"/>
                  </a:moveTo>
                  <a:lnTo>
                    <a:pt x="1952322" y="0"/>
                  </a:lnTo>
                  <a:lnTo>
                    <a:pt x="1952322" y="2952435"/>
                  </a:lnTo>
                  <a:lnTo>
                    <a:pt x="0" y="2952435"/>
                  </a:lnTo>
                  <a:close/>
                </a:path>
              </a:pathLst>
            </a:custGeom>
            <a:solidFill>
              <a:srgbClr val="34520D"/>
            </a:solidFill>
          </p:spPr>
        </p:sp>
        <p:sp>
          <p:nvSpPr>
            <p:cNvPr name="TextBox 4" id="4"/>
            <p:cNvSpPr txBox="true"/>
            <p:nvPr/>
          </p:nvSpPr>
          <p:spPr>
            <a:xfrm>
              <a:off x="0" y="-47625"/>
              <a:ext cx="1952322" cy="300005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5400000">
            <a:off x="-3063056" y="6517192"/>
            <a:ext cx="6126112" cy="3540036"/>
          </a:xfrm>
          <a:custGeom>
            <a:avLst/>
            <a:gdLst/>
            <a:ahLst/>
            <a:cxnLst/>
            <a:rect r="r" b="b" t="t" l="l"/>
            <a:pathLst>
              <a:path h="3540036" w="6126112">
                <a:moveTo>
                  <a:pt x="0" y="3540037"/>
                </a:moveTo>
                <a:lnTo>
                  <a:pt x="6126112" y="3540037"/>
                </a:lnTo>
                <a:lnTo>
                  <a:pt x="6126112" y="0"/>
                </a:lnTo>
                <a:lnTo>
                  <a:pt x="0" y="0"/>
                </a:lnTo>
                <a:lnTo>
                  <a:pt x="0" y="3540037"/>
                </a:lnTo>
                <a:close/>
              </a:path>
            </a:pathLst>
          </a:custGeom>
          <a:blipFill>
            <a:blip r:embed="rId2">
              <a:extLst>
                <a:ext uri="{96DAC541-7B7A-43D3-8B79-37D633B846F1}">
                  <asvg:svgBlip xmlns:asvg="http://schemas.microsoft.com/office/drawing/2016/SVG/main" r:embed="rId3"/>
                </a:ext>
              </a:extLst>
            </a:blip>
            <a:stretch>
              <a:fillRect l="0" t="-6643" r="0" b="0"/>
            </a:stretch>
          </a:blipFill>
        </p:spPr>
      </p:sp>
      <p:grpSp>
        <p:nvGrpSpPr>
          <p:cNvPr name="Group 6" id="6"/>
          <p:cNvGrpSpPr/>
          <p:nvPr/>
        </p:nvGrpSpPr>
        <p:grpSpPr>
          <a:xfrm rot="-5400000">
            <a:off x="809361" y="3253281"/>
            <a:ext cx="10724565" cy="3780438"/>
            <a:chOff x="0" y="0"/>
            <a:chExt cx="1276328" cy="449909"/>
          </a:xfrm>
        </p:grpSpPr>
        <p:sp>
          <p:nvSpPr>
            <p:cNvPr name="Freeform 7" id="7"/>
            <p:cNvSpPr/>
            <p:nvPr/>
          </p:nvSpPr>
          <p:spPr>
            <a:xfrm flipH="false" flipV="false" rot="0">
              <a:off x="0" y="0"/>
              <a:ext cx="1276328" cy="449909"/>
            </a:xfrm>
            <a:custGeom>
              <a:avLst/>
              <a:gdLst/>
              <a:ahLst/>
              <a:cxnLst/>
              <a:rect r="r" b="b" t="t" l="l"/>
              <a:pathLst>
                <a:path h="449909" w="1276328">
                  <a:moveTo>
                    <a:pt x="425673" y="19070"/>
                  </a:moveTo>
                  <a:cubicBezTo>
                    <a:pt x="490895" y="7556"/>
                    <a:pt x="565497" y="0"/>
                    <a:pt x="638508" y="0"/>
                  </a:cubicBezTo>
                  <a:cubicBezTo>
                    <a:pt x="711521" y="0"/>
                    <a:pt x="781778" y="6476"/>
                    <a:pt x="846522" y="17990"/>
                  </a:cubicBezTo>
                  <a:cubicBezTo>
                    <a:pt x="847902" y="18350"/>
                    <a:pt x="849278" y="18350"/>
                    <a:pt x="850655" y="18710"/>
                  </a:cubicBezTo>
                  <a:cubicBezTo>
                    <a:pt x="1093798" y="64765"/>
                    <a:pt x="1272884" y="186379"/>
                    <a:pt x="1276328" y="320441"/>
                  </a:cubicBezTo>
                  <a:lnTo>
                    <a:pt x="1276328" y="449909"/>
                  </a:lnTo>
                  <a:lnTo>
                    <a:pt x="0" y="449909"/>
                  </a:lnTo>
                  <a:lnTo>
                    <a:pt x="0" y="320537"/>
                  </a:lnTo>
                  <a:cubicBezTo>
                    <a:pt x="3444" y="185660"/>
                    <a:pt x="179774" y="64045"/>
                    <a:pt x="425673" y="19070"/>
                  </a:cubicBezTo>
                  <a:close/>
                </a:path>
              </a:pathLst>
            </a:custGeom>
            <a:solidFill>
              <a:srgbClr val="FFFFEF"/>
            </a:solidFill>
          </p:spPr>
        </p:sp>
        <p:sp>
          <p:nvSpPr>
            <p:cNvPr name="TextBox 8" id="8"/>
            <p:cNvSpPr txBox="true"/>
            <p:nvPr/>
          </p:nvSpPr>
          <p:spPr>
            <a:xfrm>
              <a:off x="0" y="79375"/>
              <a:ext cx="1276328" cy="37053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true" rot="5400000">
            <a:off x="-3063056" y="337862"/>
            <a:ext cx="6126112" cy="3540036"/>
          </a:xfrm>
          <a:custGeom>
            <a:avLst/>
            <a:gdLst/>
            <a:ahLst/>
            <a:cxnLst/>
            <a:rect r="r" b="b" t="t" l="l"/>
            <a:pathLst>
              <a:path h="3540036" w="6126112">
                <a:moveTo>
                  <a:pt x="0" y="3540037"/>
                </a:moveTo>
                <a:lnTo>
                  <a:pt x="6126112" y="3540037"/>
                </a:lnTo>
                <a:lnTo>
                  <a:pt x="6126112" y="0"/>
                </a:lnTo>
                <a:lnTo>
                  <a:pt x="0" y="0"/>
                </a:lnTo>
                <a:lnTo>
                  <a:pt x="0" y="3540037"/>
                </a:lnTo>
                <a:close/>
              </a:path>
            </a:pathLst>
          </a:custGeom>
          <a:blipFill>
            <a:blip r:embed="rId2">
              <a:extLst>
                <a:ext uri="{96DAC541-7B7A-43D3-8B79-37D633B846F1}">
                  <asvg:svgBlip xmlns:asvg="http://schemas.microsoft.com/office/drawing/2016/SVG/main" r:embed="rId3"/>
                </a:ext>
              </a:extLst>
            </a:blip>
            <a:stretch>
              <a:fillRect l="0" t="-6643" r="0" b="0"/>
            </a:stretch>
          </a:blipFill>
        </p:spPr>
      </p:sp>
      <p:grpSp>
        <p:nvGrpSpPr>
          <p:cNvPr name="Group 10" id="10"/>
          <p:cNvGrpSpPr>
            <a:grpSpLocks noChangeAspect="true"/>
          </p:cNvGrpSpPr>
          <p:nvPr/>
        </p:nvGrpSpPr>
        <p:grpSpPr>
          <a:xfrm rot="0">
            <a:off x="1655205" y="1677446"/>
            <a:ext cx="7806416" cy="7775922"/>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9874" t="-20878" r="-30550" b="0"/>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EF"/>
            </a:solidFill>
          </p:spPr>
        </p:sp>
      </p:grpSp>
      <p:sp>
        <p:nvSpPr>
          <p:cNvPr name="Freeform 13" id="13"/>
          <p:cNvSpPr/>
          <p:nvPr/>
        </p:nvSpPr>
        <p:spPr>
          <a:xfrm flipH="false" flipV="false" rot="0">
            <a:off x="521471" y="786007"/>
            <a:ext cx="5650172" cy="8714987"/>
          </a:xfrm>
          <a:custGeom>
            <a:avLst/>
            <a:gdLst/>
            <a:ahLst/>
            <a:cxnLst/>
            <a:rect r="r" b="b" t="t" l="l"/>
            <a:pathLst>
              <a:path h="8714987" w="5650172">
                <a:moveTo>
                  <a:pt x="0" y="0"/>
                </a:moveTo>
                <a:lnTo>
                  <a:pt x="5650173" y="0"/>
                </a:lnTo>
                <a:lnTo>
                  <a:pt x="5650173" y="8714986"/>
                </a:lnTo>
                <a:lnTo>
                  <a:pt x="0" y="8714986"/>
                </a:lnTo>
                <a:lnTo>
                  <a:pt x="0" y="0"/>
                </a:lnTo>
                <a:close/>
              </a:path>
            </a:pathLst>
          </a:custGeom>
          <a:blipFill>
            <a:blip r:embed="rId5">
              <a:extLst>
                <a:ext uri="{96DAC541-7B7A-43D3-8B79-37D633B846F1}">
                  <asvg:svgBlip xmlns:asvg="http://schemas.microsoft.com/office/drawing/2016/SVG/main" r:embed="rId6"/>
                </a:ext>
              </a:extLst>
            </a:blip>
            <a:stretch>
              <a:fillRect l="0" t="0" r="-54629" b="0"/>
            </a:stretch>
          </a:blipFill>
        </p:spPr>
      </p:sp>
      <p:sp>
        <p:nvSpPr>
          <p:cNvPr name="Freeform 14" id="14"/>
          <p:cNvSpPr/>
          <p:nvPr/>
        </p:nvSpPr>
        <p:spPr>
          <a:xfrm flipH="false" flipV="false" rot="0">
            <a:off x="4445597" y="6806736"/>
            <a:ext cx="4812703" cy="2694258"/>
          </a:xfrm>
          <a:custGeom>
            <a:avLst/>
            <a:gdLst/>
            <a:ahLst/>
            <a:cxnLst/>
            <a:rect r="r" b="b" t="t" l="l"/>
            <a:pathLst>
              <a:path h="2694258" w="4812703">
                <a:moveTo>
                  <a:pt x="0" y="0"/>
                </a:moveTo>
                <a:lnTo>
                  <a:pt x="4812703" y="0"/>
                </a:lnTo>
                <a:lnTo>
                  <a:pt x="4812703" y="2694257"/>
                </a:lnTo>
                <a:lnTo>
                  <a:pt x="0" y="2694257"/>
                </a:lnTo>
                <a:lnTo>
                  <a:pt x="0" y="0"/>
                </a:lnTo>
                <a:close/>
              </a:path>
            </a:pathLst>
          </a:custGeom>
          <a:blipFill>
            <a:blip r:embed="rId5">
              <a:extLst>
                <a:ext uri="{96DAC541-7B7A-43D3-8B79-37D633B846F1}">
                  <asvg:svgBlip xmlns:asvg="http://schemas.microsoft.com/office/drawing/2016/SVG/main" r:embed="rId6"/>
                </a:ext>
              </a:extLst>
            </a:blip>
            <a:stretch>
              <a:fillRect l="-81536" t="-223465" r="0" b="0"/>
            </a:stretch>
          </a:blipFill>
        </p:spPr>
      </p:sp>
      <p:sp>
        <p:nvSpPr>
          <p:cNvPr name="Freeform 15" id="15"/>
          <p:cNvSpPr/>
          <p:nvPr/>
        </p:nvSpPr>
        <p:spPr>
          <a:xfrm flipH="true" flipV="false" rot="0">
            <a:off x="12137103" y="6801402"/>
            <a:ext cx="6912404" cy="1231135"/>
          </a:xfrm>
          <a:custGeom>
            <a:avLst/>
            <a:gdLst/>
            <a:ahLst/>
            <a:cxnLst/>
            <a:rect r="r" b="b" t="t" l="l"/>
            <a:pathLst>
              <a:path h="1231135" w="6912404">
                <a:moveTo>
                  <a:pt x="6912403" y="0"/>
                </a:moveTo>
                <a:lnTo>
                  <a:pt x="0" y="0"/>
                </a:lnTo>
                <a:lnTo>
                  <a:pt x="0" y="1231135"/>
                </a:lnTo>
                <a:lnTo>
                  <a:pt x="6912403" y="1231135"/>
                </a:lnTo>
                <a:lnTo>
                  <a:pt x="6912403" y="0"/>
                </a:lnTo>
                <a:close/>
              </a:path>
            </a:pathLst>
          </a:custGeom>
          <a:blipFill>
            <a:blip r:embed="rId7">
              <a:extLst>
                <a:ext uri="{96DAC541-7B7A-43D3-8B79-37D633B846F1}">
                  <asvg:svgBlip xmlns:asvg="http://schemas.microsoft.com/office/drawing/2016/SVG/main" r:embed="rId8"/>
                </a:ext>
              </a:extLst>
            </a:blip>
            <a:stretch>
              <a:fillRect l="-15840" t="0" r="0" b="0"/>
            </a:stretch>
          </a:blipFill>
        </p:spPr>
      </p:sp>
      <p:sp>
        <p:nvSpPr>
          <p:cNvPr name="Freeform 16" id="16"/>
          <p:cNvSpPr/>
          <p:nvPr/>
        </p:nvSpPr>
        <p:spPr>
          <a:xfrm flipH="true" flipV="false" rot="0">
            <a:off x="9561855" y="6806736"/>
            <a:ext cx="6882460" cy="1225802"/>
          </a:xfrm>
          <a:custGeom>
            <a:avLst/>
            <a:gdLst/>
            <a:ahLst/>
            <a:cxnLst/>
            <a:rect r="r" b="b" t="t" l="l"/>
            <a:pathLst>
              <a:path h="1225802" w="6882460">
                <a:moveTo>
                  <a:pt x="6882460" y="0"/>
                </a:moveTo>
                <a:lnTo>
                  <a:pt x="0" y="0"/>
                </a:lnTo>
                <a:lnTo>
                  <a:pt x="0" y="1225801"/>
                </a:lnTo>
                <a:lnTo>
                  <a:pt x="6882460" y="1225801"/>
                </a:lnTo>
                <a:lnTo>
                  <a:pt x="6882460" y="0"/>
                </a:lnTo>
                <a:close/>
              </a:path>
            </a:pathLst>
          </a:custGeom>
          <a:blipFill>
            <a:blip r:embed="rId7">
              <a:extLst>
                <a:ext uri="{96DAC541-7B7A-43D3-8B79-37D633B846F1}">
                  <asvg:svgBlip xmlns:asvg="http://schemas.microsoft.com/office/drawing/2016/SVG/main" r:embed="rId8"/>
                </a:ext>
              </a:extLst>
            </a:blip>
            <a:stretch>
              <a:fillRect l="-15840" t="0" r="0" b="0"/>
            </a:stretch>
          </a:blipFill>
        </p:spPr>
      </p:sp>
      <p:sp>
        <p:nvSpPr>
          <p:cNvPr name="Freeform 17" id="17"/>
          <p:cNvSpPr/>
          <p:nvPr/>
        </p:nvSpPr>
        <p:spPr>
          <a:xfrm flipH="false" flipV="false" rot="0">
            <a:off x="16345715" y="1123950"/>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9">
              <a:extLst>
                <a:ext uri="{96DAC541-7B7A-43D3-8B79-37D633B846F1}">
                  <asvg:svgBlip xmlns:asvg="http://schemas.microsoft.com/office/drawing/2016/SVG/main" r:embed="rId10"/>
                </a:ext>
              </a:extLst>
            </a:blip>
            <a:stretch>
              <a:fillRect l="-9407" t="0" r="-19158" b="0"/>
            </a:stretch>
          </a:blipFill>
        </p:spPr>
      </p:sp>
      <p:sp>
        <p:nvSpPr>
          <p:cNvPr name="Freeform 18" id="18"/>
          <p:cNvSpPr/>
          <p:nvPr/>
        </p:nvSpPr>
        <p:spPr>
          <a:xfrm flipH="false" flipV="false" rot="0">
            <a:off x="7172818" y="2008509"/>
            <a:ext cx="1778089" cy="1613616"/>
          </a:xfrm>
          <a:custGeom>
            <a:avLst/>
            <a:gdLst/>
            <a:ahLst/>
            <a:cxnLst/>
            <a:rect r="r" b="b" t="t" l="l"/>
            <a:pathLst>
              <a:path h="1613616" w="1778089">
                <a:moveTo>
                  <a:pt x="0" y="0"/>
                </a:moveTo>
                <a:lnTo>
                  <a:pt x="1778089" y="0"/>
                </a:lnTo>
                <a:lnTo>
                  <a:pt x="1778089" y="1613616"/>
                </a:lnTo>
                <a:lnTo>
                  <a:pt x="0" y="16136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5558413" y="-849697"/>
            <a:ext cx="5687093" cy="4826920"/>
          </a:xfrm>
          <a:custGeom>
            <a:avLst/>
            <a:gdLst/>
            <a:ahLst/>
            <a:cxnLst/>
            <a:rect r="r" b="b" t="t" l="l"/>
            <a:pathLst>
              <a:path h="4826920" w="5687093">
                <a:moveTo>
                  <a:pt x="0" y="0"/>
                </a:moveTo>
                <a:lnTo>
                  <a:pt x="5687093" y="0"/>
                </a:lnTo>
                <a:lnTo>
                  <a:pt x="5687093" y="4826920"/>
                </a:lnTo>
                <a:lnTo>
                  <a:pt x="0" y="482692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6141410" y="7419636"/>
            <a:ext cx="3840906" cy="3096731"/>
          </a:xfrm>
          <a:custGeom>
            <a:avLst/>
            <a:gdLst/>
            <a:ahLst/>
            <a:cxnLst/>
            <a:rect r="r" b="b" t="t" l="l"/>
            <a:pathLst>
              <a:path h="3096731" w="3840906">
                <a:moveTo>
                  <a:pt x="0" y="0"/>
                </a:moveTo>
                <a:lnTo>
                  <a:pt x="3840906" y="0"/>
                </a:lnTo>
                <a:lnTo>
                  <a:pt x="3840906" y="3096731"/>
                </a:lnTo>
                <a:lnTo>
                  <a:pt x="0" y="309673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590973" y="5224155"/>
            <a:ext cx="2843573" cy="2969624"/>
          </a:xfrm>
          <a:custGeom>
            <a:avLst/>
            <a:gdLst/>
            <a:ahLst/>
            <a:cxnLst/>
            <a:rect r="r" b="b" t="t" l="l"/>
            <a:pathLst>
              <a:path h="2969624" w="2843573">
                <a:moveTo>
                  <a:pt x="0" y="0"/>
                </a:moveTo>
                <a:lnTo>
                  <a:pt x="2843573" y="0"/>
                </a:lnTo>
                <a:lnTo>
                  <a:pt x="2843573" y="2969624"/>
                </a:lnTo>
                <a:lnTo>
                  <a:pt x="0" y="296962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2" id="22"/>
          <p:cNvSpPr txBox="true"/>
          <p:nvPr/>
        </p:nvSpPr>
        <p:spPr>
          <a:xfrm rot="0">
            <a:off x="8061863" y="3583310"/>
            <a:ext cx="9882445" cy="3590931"/>
          </a:xfrm>
          <a:prstGeom prst="rect">
            <a:avLst/>
          </a:prstGeom>
        </p:spPr>
        <p:txBody>
          <a:bodyPr anchor="t" rtlCol="false" tIns="0" lIns="0" bIns="0" rIns="0">
            <a:spAutoFit/>
          </a:bodyPr>
          <a:lstStyle/>
          <a:p>
            <a:pPr algn="r">
              <a:lnSpc>
                <a:spcPts val="29399"/>
              </a:lnSpc>
              <a:spcBef>
                <a:spcPct val="0"/>
              </a:spcBef>
            </a:pPr>
            <a:r>
              <a:rPr lang="en-US" sz="20999">
                <a:solidFill>
                  <a:srgbClr val="34520D"/>
                </a:solidFill>
                <a:latin typeface="AC Steelfish"/>
                <a:ea typeface="AC Steelfish"/>
                <a:cs typeface="AC Steelfish"/>
                <a:sym typeface="AC Steelfish"/>
              </a:rPr>
              <a:t>BIOREFINERY</a:t>
            </a:r>
          </a:p>
        </p:txBody>
      </p:sp>
      <p:sp>
        <p:nvSpPr>
          <p:cNvPr name="TextBox 23" id="23"/>
          <p:cNvSpPr txBox="true"/>
          <p:nvPr/>
        </p:nvSpPr>
        <p:spPr>
          <a:xfrm rot="0">
            <a:off x="11245506" y="1751334"/>
            <a:ext cx="5576725" cy="2232026"/>
          </a:xfrm>
          <a:prstGeom prst="rect">
            <a:avLst/>
          </a:prstGeom>
        </p:spPr>
        <p:txBody>
          <a:bodyPr anchor="t" rtlCol="false" tIns="0" lIns="0" bIns="0" rIns="0">
            <a:spAutoFit/>
          </a:bodyPr>
          <a:lstStyle/>
          <a:p>
            <a:pPr algn="r">
              <a:lnSpc>
                <a:spcPts val="18199"/>
              </a:lnSpc>
              <a:spcBef>
                <a:spcPct val="0"/>
              </a:spcBef>
            </a:pPr>
            <a:r>
              <a:rPr lang="en-US" sz="12999">
                <a:solidFill>
                  <a:srgbClr val="172900"/>
                </a:solidFill>
                <a:latin typeface="Gentlemens Script"/>
                <a:ea typeface="Gentlemens Script"/>
                <a:cs typeface="Gentlemens Script"/>
                <a:sym typeface="Gentlemens Script"/>
              </a:rPr>
              <a:t>Bay Side</a:t>
            </a:r>
          </a:p>
        </p:txBody>
      </p:sp>
      <p:sp>
        <p:nvSpPr>
          <p:cNvPr name="TextBox 24" id="24"/>
          <p:cNvSpPr txBox="true"/>
          <p:nvPr/>
        </p:nvSpPr>
        <p:spPr>
          <a:xfrm rot="0">
            <a:off x="9877185" y="6933119"/>
            <a:ext cx="8735419" cy="847090"/>
          </a:xfrm>
          <a:prstGeom prst="rect">
            <a:avLst/>
          </a:prstGeom>
        </p:spPr>
        <p:txBody>
          <a:bodyPr anchor="t" rtlCol="false" tIns="0" lIns="0" bIns="0" rIns="0">
            <a:spAutoFit/>
          </a:bodyPr>
          <a:lstStyle/>
          <a:p>
            <a:pPr algn="ctr">
              <a:lnSpc>
                <a:spcPts val="6860"/>
              </a:lnSpc>
              <a:spcBef>
                <a:spcPct val="0"/>
              </a:spcBef>
            </a:pPr>
            <a:r>
              <a:rPr lang="en-US" sz="4900">
                <a:solidFill>
                  <a:srgbClr val="172900"/>
                </a:solidFill>
                <a:latin typeface="AC Steelfish"/>
                <a:ea typeface="AC Steelfish"/>
                <a:cs typeface="AC Steelfish"/>
                <a:sym typeface="AC Steelfish"/>
              </a:rPr>
              <a:t>Group 1  </a:t>
            </a:r>
          </a:p>
        </p:txBody>
      </p:sp>
      <p:sp>
        <p:nvSpPr>
          <p:cNvPr name="TextBox 25" id="25"/>
          <p:cNvSpPr txBox="true"/>
          <p:nvPr/>
        </p:nvSpPr>
        <p:spPr>
          <a:xfrm rot="0">
            <a:off x="10186112" y="8162079"/>
            <a:ext cx="6879795" cy="1543050"/>
          </a:xfrm>
          <a:prstGeom prst="rect">
            <a:avLst/>
          </a:prstGeom>
        </p:spPr>
        <p:txBody>
          <a:bodyPr anchor="t" rtlCol="false" tIns="0" lIns="0" bIns="0" rIns="0">
            <a:spAutoFit/>
          </a:bodyPr>
          <a:lstStyle/>
          <a:p>
            <a:pPr algn="r">
              <a:lnSpc>
                <a:spcPts val="4199"/>
              </a:lnSpc>
              <a:spcBef>
                <a:spcPct val="0"/>
              </a:spcBef>
            </a:pPr>
            <a:r>
              <a:rPr lang="en-US" b="true" sz="2999">
                <a:solidFill>
                  <a:srgbClr val="172900"/>
                </a:solidFill>
                <a:latin typeface="Rosario Bold"/>
                <a:ea typeface="Rosario Bold"/>
                <a:cs typeface="Rosario Bold"/>
                <a:sym typeface="Rosario Bold"/>
              </a:rPr>
              <a:t>By :  Audrey Ferris, Maria Konstantinovski, Sulagna Nandi, Hana Kim, Claire Chisholm and Luca Madriz-Zikic</a:t>
            </a:r>
          </a:p>
        </p:txBody>
      </p:sp>
      <p:sp>
        <p:nvSpPr>
          <p:cNvPr name="TextBox 26" id="26"/>
          <p:cNvSpPr txBox="true"/>
          <p:nvPr/>
        </p:nvSpPr>
        <p:spPr>
          <a:xfrm rot="0">
            <a:off x="13356266" y="1328813"/>
            <a:ext cx="2748435" cy="422275"/>
          </a:xfrm>
          <a:prstGeom prst="rect">
            <a:avLst/>
          </a:prstGeom>
        </p:spPr>
        <p:txBody>
          <a:bodyPr anchor="t" rtlCol="false" tIns="0" lIns="0" bIns="0" rIns="0">
            <a:spAutoFit/>
          </a:bodyPr>
          <a:lstStyle/>
          <a:p>
            <a:pPr algn="r">
              <a:lnSpc>
                <a:spcPts val="3499"/>
              </a:lnSpc>
              <a:spcBef>
                <a:spcPct val="0"/>
              </a:spcBef>
            </a:pPr>
            <a:r>
              <a:rPr lang="en-US" b="true" sz="2499">
                <a:solidFill>
                  <a:srgbClr val="172900"/>
                </a:solidFill>
                <a:latin typeface="Rosario Bold"/>
                <a:ea typeface="Rosario Bold"/>
                <a:cs typeface="Rosario Bold"/>
                <a:sym typeface="Rosario Bold"/>
              </a:rPr>
              <a:t>BSB</a:t>
            </a:r>
          </a:p>
        </p:txBody>
      </p:sp>
      <p:sp>
        <p:nvSpPr>
          <p:cNvPr name="Freeform 27" id="27"/>
          <p:cNvSpPr/>
          <p:nvPr/>
        </p:nvSpPr>
        <p:spPr>
          <a:xfrm flipH="false" flipV="false" rot="0">
            <a:off x="256923" y="9094838"/>
            <a:ext cx="4024501" cy="1014628"/>
          </a:xfrm>
          <a:custGeom>
            <a:avLst/>
            <a:gdLst/>
            <a:ahLst/>
            <a:cxnLst/>
            <a:rect r="r" b="b" t="t" l="l"/>
            <a:pathLst>
              <a:path h="1014628" w="4024501">
                <a:moveTo>
                  <a:pt x="0" y="0"/>
                </a:moveTo>
                <a:lnTo>
                  <a:pt x="4024502" y="0"/>
                </a:lnTo>
                <a:lnTo>
                  <a:pt x="4024502" y="1014627"/>
                </a:lnTo>
                <a:lnTo>
                  <a:pt x="0" y="1014627"/>
                </a:lnTo>
                <a:lnTo>
                  <a:pt x="0" y="0"/>
                </a:lnTo>
                <a:close/>
              </a:path>
            </a:pathLst>
          </a:custGeom>
          <a:blipFill>
            <a:blip r:embed="rId19"/>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grpSp>
        <p:nvGrpSpPr>
          <p:cNvPr name="Group 2" id="2"/>
          <p:cNvGrpSpPr/>
          <p:nvPr/>
        </p:nvGrpSpPr>
        <p:grpSpPr>
          <a:xfrm rot="0">
            <a:off x="-1645386" y="-719065"/>
            <a:ext cx="5449789" cy="11725130"/>
            <a:chOff x="0" y="0"/>
            <a:chExt cx="1664166" cy="3580426"/>
          </a:xfrm>
        </p:grpSpPr>
        <p:sp>
          <p:nvSpPr>
            <p:cNvPr name="Freeform 3" id="3"/>
            <p:cNvSpPr/>
            <p:nvPr/>
          </p:nvSpPr>
          <p:spPr>
            <a:xfrm flipH="false" flipV="false" rot="0">
              <a:off x="0" y="0"/>
              <a:ext cx="1664166" cy="3580426"/>
            </a:xfrm>
            <a:custGeom>
              <a:avLst/>
              <a:gdLst/>
              <a:ahLst/>
              <a:cxnLst/>
              <a:rect r="r" b="b" t="t" l="l"/>
              <a:pathLst>
                <a:path h="3580426" w="1664166">
                  <a:moveTo>
                    <a:pt x="0" y="0"/>
                  </a:moveTo>
                  <a:lnTo>
                    <a:pt x="1664166" y="0"/>
                  </a:lnTo>
                  <a:lnTo>
                    <a:pt x="1664166" y="3580426"/>
                  </a:lnTo>
                  <a:lnTo>
                    <a:pt x="0" y="3580426"/>
                  </a:lnTo>
                  <a:close/>
                </a:path>
              </a:pathLst>
            </a:custGeom>
            <a:solidFill>
              <a:srgbClr val="34520D"/>
            </a:solidFill>
          </p:spPr>
        </p:sp>
        <p:sp>
          <p:nvSpPr>
            <p:cNvPr name="TextBox 4" id="4"/>
            <p:cNvSpPr txBox="true"/>
            <p:nvPr/>
          </p:nvSpPr>
          <p:spPr>
            <a:xfrm>
              <a:off x="0" y="-47625"/>
              <a:ext cx="1664166" cy="362805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2256536" y="3513195"/>
            <a:ext cx="11671631" cy="3260609"/>
            <a:chOff x="0" y="0"/>
            <a:chExt cx="1610488" cy="449909"/>
          </a:xfrm>
        </p:grpSpPr>
        <p:sp>
          <p:nvSpPr>
            <p:cNvPr name="Freeform 6" id="6"/>
            <p:cNvSpPr/>
            <p:nvPr/>
          </p:nvSpPr>
          <p:spPr>
            <a:xfrm flipH="false" flipV="false" rot="0">
              <a:off x="0" y="0"/>
              <a:ext cx="1610488" cy="449909"/>
            </a:xfrm>
            <a:custGeom>
              <a:avLst/>
              <a:gdLst/>
              <a:ahLst/>
              <a:cxnLst/>
              <a:rect r="r" b="b" t="t" l="l"/>
              <a:pathLst>
                <a:path h="449909" w="1610488">
                  <a:moveTo>
                    <a:pt x="537119" y="19070"/>
                  </a:moveTo>
                  <a:cubicBezTo>
                    <a:pt x="619418" y="7556"/>
                    <a:pt x="713552" y="0"/>
                    <a:pt x="805678" y="0"/>
                  </a:cubicBezTo>
                  <a:cubicBezTo>
                    <a:pt x="897807" y="0"/>
                    <a:pt x="986458" y="6476"/>
                    <a:pt x="1068153" y="17990"/>
                  </a:cubicBezTo>
                  <a:cubicBezTo>
                    <a:pt x="1069894" y="18350"/>
                    <a:pt x="1071631" y="18350"/>
                    <a:pt x="1073369" y="18710"/>
                  </a:cubicBezTo>
                  <a:cubicBezTo>
                    <a:pt x="1380170" y="64765"/>
                    <a:pt x="1606143" y="186379"/>
                    <a:pt x="1610488" y="320441"/>
                  </a:cubicBezTo>
                  <a:lnTo>
                    <a:pt x="1610488" y="449909"/>
                  </a:lnTo>
                  <a:lnTo>
                    <a:pt x="0" y="449909"/>
                  </a:lnTo>
                  <a:lnTo>
                    <a:pt x="0" y="320537"/>
                  </a:lnTo>
                  <a:cubicBezTo>
                    <a:pt x="4346" y="185660"/>
                    <a:pt x="226842" y="64045"/>
                    <a:pt x="537119" y="19070"/>
                  </a:cubicBezTo>
                  <a:close/>
                </a:path>
              </a:pathLst>
            </a:custGeom>
            <a:solidFill>
              <a:srgbClr val="FFFFEF"/>
            </a:solidFill>
          </p:spPr>
        </p:sp>
        <p:sp>
          <p:nvSpPr>
            <p:cNvPr name="TextBox 7" id="7"/>
            <p:cNvSpPr txBox="true"/>
            <p:nvPr/>
          </p:nvSpPr>
          <p:spPr>
            <a:xfrm>
              <a:off x="0" y="79375"/>
              <a:ext cx="1610488" cy="3705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782099" y="927501"/>
            <a:ext cx="1341355" cy="1341355"/>
          </a:xfrm>
          <a:custGeom>
            <a:avLst/>
            <a:gdLst/>
            <a:ahLst/>
            <a:cxnLst/>
            <a:rect r="r" b="b" t="t" l="l"/>
            <a:pathLst>
              <a:path h="1341355" w="1341355">
                <a:moveTo>
                  <a:pt x="0" y="0"/>
                </a:moveTo>
                <a:lnTo>
                  <a:pt x="1341355" y="0"/>
                </a:lnTo>
                <a:lnTo>
                  <a:pt x="1341355" y="1341355"/>
                </a:lnTo>
                <a:lnTo>
                  <a:pt x="0" y="1341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51243" y="894309"/>
            <a:ext cx="1976863" cy="1606202"/>
          </a:xfrm>
          <a:custGeom>
            <a:avLst/>
            <a:gdLst/>
            <a:ahLst/>
            <a:cxnLst/>
            <a:rect r="r" b="b" t="t" l="l"/>
            <a:pathLst>
              <a:path h="1606202" w="1976863">
                <a:moveTo>
                  <a:pt x="0" y="0"/>
                </a:moveTo>
                <a:lnTo>
                  <a:pt x="1976864" y="0"/>
                </a:lnTo>
                <a:lnTo>
                  <a:pt x="1976864" y="1606201"/>
                </a:lnTo>
                <a:lnTo>
                  <a:pt x="0" y="16062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true" rot="5400000">
            <a:off x="-2516625" y="1085156"/>
            <a:ext cx="6126112" cy="1990576"/>
          </a:xfrm>
          <a:custGeom>
            <a:avLst/>
            <a:gdLst/>
            <a:ahLst/>
            <a:cxnLst/>
            <a:rect r="r" b="b" t="t" l="l"/>
            <a:pathLst>
              <a:path h="1990576" w="6126112">
                <a:moveTo>
                  <a:pt x="0" y="1990576"/>
                </a:moveTo>
                <a:lnTo>
                  <a:pt x="6126111" y="1990576"/>
                </a:lnTo>
                <a:lnTo>
                  <a:pt x="6126111" y="0"/>
                </a:lnTo>
                <a:lnTo>
                  <a:pt x="0" y="0"/>
                </a:lnTo>
                <a:lnTo>
                  <a:pt x="0" y="1990576"/>
                </a:lnTo>
                <a:close/>
              </a:path>
            </a:pathLst>
          </a:custGeom>
          <a:blipFill>
            <a:blip r:embed="rId6">
              <a:extLst>
                <a:ext uri="{96DAC541-7B7A-43D3-8B79-37D633B846F1}">
                  <asvg:svgBlip xmlns:asvg="http://schemas.microsoft.com/office/drawing/2016/SVG/main" r:embed="rId7"/>
                </a:ext>
              </a:extLst>
            </a:blip>
            <a:stretch>
              <a:fillRect l="0" t="-89654" r="0" b="0"/>
            </a:stretch>
          </a:blipFill>
        </p:spPr>
      </p:sp>
      <p:sp>
        <p:nvSpPr>
          <p:cNvPr name="Freeform 11" id="11"/>
          <p:cNvSpPr/>
          <p:nvPr/>
        </p:nvSpPr>
        <p:spPr>
          <a:xfrm flipH="false" flipV="true" rot="5400000">
            <a:off x="-2516625" y="7213372"/>
            <a:ext cx="6126112" cy="1990576"/>
          </a:xfrm>
          <a:custGeom>
            <a:avLst/>
            <a:gdLst/>
            <a:ahLst/>
            <a:cxnLst/>
            <a:rect r="r" b="b" t="t" l="l"/>
            <a:pathLst>
              <a:path h="1990576" w="6126112">
                <a:moveTo>
                  <a:pt x="0" y="1990575"/>
                </a:moveTo>
                <a:lnTo>
                  <a:pt x="6126111" y="1990575"/>
                </a:lnTo>
                <a:lnTo>
                  <a:pt x="6126111" y="0"/>
                </a:lnTo>
                <a:lnTo>
                  <a:pt x="0" y="0"/>
                </a:lnTo>
                <a:lnTo>
                  <a:pt x="0" y="1990575"/>
                </a:lnTo>
                <a:close/>
              </a:path>
            </a:pathLst>
          </a:custGeom>
          <a:blipFill>
            <a:blip r:embed="rId6">
              <a:extLst>
                <a:ext uri="{96DAC541-7B7A-43D3-8B79-37D633B846F1}">
                  <asvg:svgBlip xmlns:asvg="http://schemas.microsoft.com/office/drawing/2016/SVG/main" r:embed="rId7"/>
                </a:ext>
              </a:extLst>
            </a:blip>
            <a:stretch>
              <a:fillRect l="0" t="-89654" r="0" b="0"/>
            </a:stretch>
          </a:blipFill>
        </p:spPr>
      </p:sp>
      <p:sp>
        <p:nvSpPr>
          <p:cNvPr name="TextBox 12" id="12"/>
          <p:cNvSpPr txBox="true"/>
          <p:nvPr/>
        </p:nvSpPr>
        <p:spPr>
          <a:xfrm rot="0">
            <a:off x="3766232" y="1042392"/>
            <a:ext cx="13493068" cy="4883149"/>
          </a:xfrm>
          <a:prstGeom prst="rect">
            <a:avLst/>
          </a:prstGeom>
        </p:spPr>
        <p:txBody>
          <a:bodyPr anchor="t" rtlCol="false" tIns="0" lIns="0" bIns="0" rIns="0">
            <a:spAutoFit/>
          </a:bodyPr>
          <a:lstStyle/>
          <a:p>
            <a:pPr algn="r">
              <a:lnSpc>
                <a:spcPts val="19600"/>
              </a:lnSpc>
            </a:pPr>
            <a:r>
              <a:rPr lang="en-US" sz="14000">
                <a:solidFill>
                  <a:srgbClr val="34520D"/>
                </a:solidFill>
                <a:latin typeface="AC Steelfish"/>
                <a:ea typeface="AC Steelfish"/>
                <a:cs typeface="AC Steelfish"/>
                <a:sym typeface="AC Steelfish"/>
              </a:rPr>
              <a:t>ENERGY SUPPLY &amp; DEMAND</a:t>
            </a:r>
          </a:p>
          <a:p>
            <a:pPr algn="r">
              <a:lnSpc>
                <a:spcPts val="19600"/>
              </a:lnSpc>
              <a:spcBef>
                <a:spcPct val="0"/>
              </a:spcBef>
            </a:pPr>
          </a:p>
        </p:txBody>
      </p:sp>
      <p:sp>
        <p:nvSpPr>
          <p:cNvPr name="AutoShape 13" id="13"/>
          <p:cNvSpPr/>
          <p:nvPr/>
        </p:nvSpPr>
        <p:spPr>
          <a:xfrm flipV="true">
            <a:off x="3899653" y="3269142"/>
            <a:ext cx="15926554" cy="0"/>
          </a:xfrm>
          <a:prstGeom prst="line">
            <a:avLst/>
          </a:prstGeom>
          <a:ln cap="rnd" w="76200">
            <a:solidFill>
              <a:srgbClr val="67A516"/>
            </a:solidFill>
            <a:prstDash val="lgDash"/>
            <a:headEnd type="diamond" len="lg" w="lg"/>
            <a:tailEnd type="none" len="sm" w="sm"/>
          </a:ln>
        </p:spPr>
      </p:sp>
      <p:sp>
        <p:nvSpPr>
          <p:cNvPr name="Freeform 14" id="14"/>
          <p:cNvSpPr/>
          <p:nvPr/>
        </p:nvSpPr>
        <p:spPr>
          <a:xfrm flipH="false" flipV="false" rot="0">
            <a:off x="254595" y="1973866"/>
            <a:ext cx="2285080" cy="2386375"/>
          </a:xfrm>
          <a:custGeom>
            <a:avLst/>
            <a:gdLst/>
            <a:ahLst/>
            <a:cxnLst/>
            <a:rect r="r" b="b" t="t" l="l"/>
            <a:pathLst>
              <a:path h="2386375" w="2285080">
                <a:moveTo>
                  <a:pt x="0" y="0"/>
                </a:moveTo>
                <a:lnTo>
                  <a:pt x="2285080" y="0"/>
                </a:lnTo>
                <a:lnTo>
                  <a:pt x="2285080" y="2386375"/>
                </a:lnTo>
                <a:lnTo>
                  <a:pt x="0" y="2386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343876" y="138783"/>
            <a:ext cx="827860" cy="713109"/>
          </a:xfrm>
          <a:custGeom>
            <a:avLst/>
            <a:gdLst/>
            <a:ahLst/>
            <a:cxnLst/>
            <a:rect r="r" b="b" t="t" l="l"/>
            <a:pathLst>
              <a:path h="713109" w="827860">
                <a:moveTo>
                  <a:pt x="0" y="0"/>
                </a:moveTo>
                <a:lnTo>
                  <a:pt x="827859" y="0"/>
                </a:lnTo>
                <a:lnTo>
                  <a:pt x="827859" y="713109"/>
                </a:lnTo>
                <a:lnTo>
                  <a:pt x="0" y="713109"/>
                </a:lnTo>
                <a:lnTo>
                  <a:pt x="0" y="0"/>
                </a:lnTo>
                <a:close/>
              </a:path>
            </a:pathLst>
          </a:custGeom>
          <a:blipFill>
            <a:blip r:embed="rId10">
              <a:extLst>
                <a:ext uri="{96DAC541-7B7A-43D3-8B79-37D633B846F1}">
                  <asvg:svgBlip xmlns:asvg="http://schemas.microsoft.com/office/drawing/2016/SVG/main" r:embed="rId11"/>
                </a:ext>
              </a:extLst>
            </a:blip>
            <a:stretch>
              <a:fillRect l="-9407" t="0" r="-19158" b="0"/>
            </a:stretch>
          </a:blipFill>
        </p:spPr>
      </p:sp>
      <p:sp>
        <p:nvSpPr>
          <p:cNvPr name="Freeform 16" id="16"/>
          <p:cNvSpPr/>
          <p:nvPr/>
        </p:nvSpPr>
        <p:spPr>
          <a:xfrm flipH="false" flipV="false" rot="0">
            <a:off x="10203221" y="3751712"/>
            <a:ext cx="6968514" cy="5506588"/>
          </a:xfrm>
          <a:custGeom>
            <a:avLst/>
            <a:gdLst/>
            <a:ahLst/>
            <a:cxnLst/>
            <a:rect r="r" b="b" t="t" l="l"/>
            <a:pathLst>
              <a:path h="5506588" w="6968514">
                <a:moveTo>
                  <a:pt x="0" y="0"/>
                </a:moveTo>
                <a:lnTo>
                  <a:pt x="6968514" y="0"/>
                </a:lnTo>
                <a:lnTo>
                  <a:pt x="6968514" y="5506588"/>
                </a:lnTo>
                <a:lnTo>
                  <a:pt x="0" y="5506588"/>
                </a:lnTo>
                <a:lnTo>
                  <a:pt x="0" y="0"/>
                </a:lnTo>
                <a:close/>
              </a:path>
            </a:pathLst>
          </a:custGeom>
          <a:blipFill>
            <a:blip r:embed="rId12"/>
            <a:stretch>
              <a:fillRect l="0" t="0" r="0" b="0"/>
            </a:stretch>
          </a:blipFill>
        </p:spPr>
      </p:sp>
      <p:sp>
        <p:nvSpPr>
          <p:cNvPr name="Freeform 17" id="17"/>
          <p:cNvSpPr/>
          <p:nvPr/>
        </p:nvSpPr>
        <p:spPr>
          <a:xfrm flipH="false" flipV="false" rot="0">
            <a:off x="3355083" y="6147137"/>
            <a:ext cx="6156876" cy="715737"/>
          </a:xfrm>
          <a:custGeom>
            <a:avLst/>
            <a:gdLst/>
            <a:ahLst/>
            <a:cxnLst/>
            <a:rect r="r" b="b" t="t" l="l"/>
            <a:pathLst>
              <a:path h="715737" w="6156876">
                <a:moveTo>
                  <a:pt x="0" y="0"/>
                </a:moveTo>
                <a:lnTo>
                  <a:pt x="6156875" y="0"/>
                </a:lnTo>
                <a:lnTo>
                  <a:pt x="6156875" y="715737"/>
                </a:lnTo>
                <a:lnTo>
                  <a:pt x="0" y="715737"/>
                </a:lnTo>
                <a:lnTo>
                  <a:pt x="0" y="0"/>
                </a:lnTo>
                <a:close/>
              </a:path>
            </a:pathLst>
          </a:custGeom>
          <a:blipFill>
            <a:blip r:embed="rId13"/>
            <a:stretch>
              <a:fillRect l="0" t="0" r="0" b="0"/>
            </a:stretch>
          </a:blipFill>
        </p:spPr>
      </p:sp>
      <p:sp>
        <p:nvSpPr>
          <p:cNvPr name="TextBox 18" id="18"/>
          <p:cNvSpPr txBox="true"/>
          <p:nvPr/>
        </p:nvSpPr>
        <p:spPr>
          <a:xfrm rot="0">
            <a:off x="2011944" y="1280517"/>
            <a:ext cx="881665" cy="693350"/>
          </a:xfrm>
          <a:prstGeom prst="rect">
            <a:avLst/>
          </a:prstGeom>
        </p:spPr>
        <p:txBody>
          <a:bodyPr anchor="t" rtlCol="false" tIns="0" lIns="0" bIns="0" rIns="0">
            <a:spAutoFit/>
          </a:bodyPr>
          <a:lstStyle/>
          <a:p>
            <a:pPr algn="ctr">
              <a:lnSpc>
                <a:spcPts val="5669"/>
              </a:lnSpc>
              <a:spcBef>
                <a:spcPct val="0"/>
              </a:spcBef>
            </a:pPr>
            <a:r>
              <a:rPr lang="en-US" sz="4049">
                <a:solidFill>
                  <a:srgbClr val="FFFFEF"/>
                </a:solidFill>
                <a:latin typeface="AC Steelfish"/>
                <a:ea typeface="AC Steelfish"/>
                <a:cs typeface="AC Steelfish"/>
                <a:sym typeface="AC Steelfish"/>
              </a:rPr>
              <a:t>07</a:t>
            </a:r>
          </a:p>
        </p:txBody>
      </p:sp>
      <p:sp>
        <p:nvSpPr>
          <p:cNvPr name="TextBox 19" id="19"/>
          <p:cNvSpPr txBox="true"/>
          <p:nvPr/>
        </p:nvSpPr>
        <p:spPr>
          <a:xfrm rot="0">
            <a:off x="17483690" y="260406"/>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
        <p:nvSpPr>
          <p:cNvPr name="TextBox 20" id="20"/>
          <p:cNvSpPr txBox="true"/>
          <p:nvPr/>
        </p:nvSpPr>
        <p:spPr>
          <a:xfrm rot="0">
            <a:off x="4481974" y="4894143"/>
            <a:ext cx="3903092" cy="455296"/>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Rosario Bold"/>
                <a:ea typeface="Rosario Bold"/>
                <a:cs typeface="Rosario Bold"/>
                <a:sym typeface="Rosario Bold"/>
              </a:rPr>
              <a:t>Modified Gompertz Model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2989916" y="863750"/>
            <a:ext cx="1341355" cy="1341355"/>
          </a:xfrm>
          <a:custGeom>
            <a:avLst/>
            <a:gdLst/>
            <a:ahLst/>
            <a:cxnLst/>
            <a:rect r="r" b="b" t="t" l="l"/>
            <a:pathLst>
              <a:path h="1341355" w="1341355">
                <a:moveTo>
                  <a:pt x="0" y="0"/>
                </a:moveTo>
                <a:lnTo>
                  <a:pt x="1341355" y="0"/>
                </a:lnTo>
                <a:lnTo>
                  <a:pt x="1341355" y="1341355"/>
                </a:lnTo>
                <a:lnTo>
                  <a:pt x="0" y="1341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59060" y="830557"/>
            <a:ext cx="1976863" cy="1606202"/>
          </a:xfrm>
          <a:custGeom>
            <a:avLst/>
            <a:gdLst/>
            <a:ahLst/>
            <a:cxnLst/>
            <a:rect r="r" b="b" t="t" l="l"/>
            <a:pathLst>
              <a:path h="1606202" w="1976863">
                <a:moveTo>
                  <a:pt x="0" y="0"/>
                </a:moveTo>
                <a:lnTo>
                  <a:pt x="1976864" y="0"/>
                </a:lnTo>
                <a:lnTo>
                  <a:pt x="1976864" y="1606202"/>
                </a:lnTo>
                <a:lnTo>
                  <a:pt x="0" y="16062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9382" y="5096421"/>
            <a:ext cx="1526627" cy="1526627"/>
          </a:xfrm>
          <a:custGeom>
            <a:avLst/>
            <a:gdLst/>
            <a:ahLst/>
            <a:cxnLst/>
            <a:rect r="r" b="b" t="t" l="l"/>
            <a:pathLst>
              <a:path h="1526627" w="1526627">
                <a:moveTo>
                  <a:pt x="0" y="0"/>
                </a:moveTo>
                <a:lnTo>
                  <a:pt x="1526627" y="0"/>
                </a:lnTo>
                <a:lnTo>
                  <a:pt x="1526627" y="1526627"/>
                </a:lnTo>
                <a:lnTo>
                  <a:pt x="0" y="1526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99382" y="7057899"/>
            <a:ext cx="1526627" cy="1526627"/>
          </a:xfrm>
          <a:custGeom>
            <a:avLst/>
            <a:gdLst/>
            <a:ahLst/>
            <a:cxnLst/>
            <a:rect r="r" b="b" t="t" l="l"/>
            <a:pathLst>
              <a:path h="1526627" w="1526627">
                <a:moveTo>
                  <a:pt x="0" y="0"/>
                </a:moveTo>
                <a:lnTo>
                  <a:pt x="1526627" y="0"/>
                </a:lnTo>
                <a:lnTo>
                  <a:pt x="1526627" y="1526627"/>
                </a:lnTo>
                <a:lnTo>
                  <a:pt x="0" y="1526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573245" y="3959719"/>
            <a:ext cx="1526627" cy="1526627"/>
          </a:xfrm>
          <a:custGeom>
            <a:avLst/>
            <a:gdLst/>
            <a:ahLst/>
            <a:cxnLst/>
            <a:rect r="r" b="b" t="t" l="l"/>
            <a:pathLst>
              <a:path h="1526627" w="1526627">
                <a:moveTo>
                  <a:pt x="0" y="0"/>
                </a:moveTo>
                <a:lnTo>
                  <a:pt x="1526627" y="0"/>
                </a:lnTo>
                <a:lnTo>
                  <a:pt x="1526627" y="1526626"/>
                </a:lnTo>
                <a:lnTo>
                  <a:pt x="0" y="15266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573245" y="6316093"/>
            <a:ext cx="1526627" cy="1526627"/>
          </a:xfrm>
          <a:custGeom>
            <a:avLst/>
            <a:gdLst/>
            <a:ahLst/>
            <a:cxnLst/>
            <a:rect r="r" b="b" t="t" l="l"/>
            <a:pathLst>
              <a:path h="1526627" w="1526627">
                <a:moveTo>
                  <a:pt x="0" y="0"/>
                </a:moveTo>
                <a:lnTo>
                  <a:pt x="1526627" y="0"/>
                </a:lnTo>
                <a:lnTo>
                  <a:pt x="1526627" y="1526627"/>
                </a:lnTo>
                <a:lnTo>
                  <a:pt x="0" y="1526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52021" y="3092301"/>
            <a:ext cx="1821349" cy="1734835"/>
          </a:xfrm>
          <a:custGeom>
            <a:avLst/>
            <a:gdLst/>
            <a:ahLst/>
            <a:cxnLst/>
            <a:rect r="r" b="b" t="t" l="l"/>
            <a:pathLst>
              <a:path h="1734835" w="1821349">
                <a:moveTo>
                  <a:pt x="0" y="0"/>
                </a:moveTo>
                <a:lnTo>
                  <a:pt x="1821349" y="0"/>
                </a:lnTo>
                <a:lnTo>
                  <a:pt x="1821349" y="1734835"/>
                </a:lnTo>
                <a:lnTo>
                  <a:pt x="0" y="1734835"/>
                </a:lnTo>
                <a:lnTo>
                  <a:pt x="0" y="0"/>
                </a:lnTo>
                <a:close/>
              </a:path>
            </a:pathLst>
          </a:custGeom>
          <a:blipFill>
            <a:blip r:embed="rId8"/>
            <a:stretch>
              <a:fillRect l="0" t="0" r="0" b="0"/>
            </a:stretch>
          </a:blipFill>
        </p:spPr>
      </p:sp>
      <p:sp>
        <p:nvSpPr>
          <p:cNvPr name="TextBox 9" id="9"/>
          <p:cNvSpPr txBox="true"/>
          <p:nvPr/>
        </p:nvSpPr>
        <p:spPr>
          <a:xfrm rot="0">
            <a:off x="3219761" y="1216765"/>
            <a:ext cx="881665" cy="693350"/>
          </a:xfrm>
          <a:prstGeom prst="rect">
            <a:avLst/>
          </a:prstGeom>
        </p:spPr>
        <p:txBody>
          <a:bodyPr anchor="t" rtlCol="false" tIns="0" lIns="0" bIns="0" rIns="0">
            <a:spAutoFit/>
          </a:bodyPr>
          <a:lstStyle/>
          <a:p>
            <a:pPr algn="ctr">
              <a:lnSpc>
                <a:spcPts val="5669"/>
              </a:lnSpc>
              <a:spcBef>
                <a:spcPct val="0"/>
              </a:spcBef>
            </a:pPr>
            <a:r>
              <a:rPr lang="en-US" sz="4049">
                <a:solidFill>
                  <a:srgbClr val="FFFFEF"/>
                </a:solidFill>
                <a:latin typeface="AC Steelfish"/>
                <a:ea typeface="AC Steelfish"/>
                <a:cs typeface="AC Steelfish"/>
                <a:sym typeface="AC Steelfish"/>
              </a:rPr>
              <a:t>08</a:t>
            </a:r>
          </a:p>
        </p:txBody>
      </p:sp>
      <p:sp>
        <p:nvSpPr>
          <p:cNvPr name="TextBox 10" id="10"/>
          <p:cNvSpPr txBox="true"/>
          <p:nvPr/>
        </p:nvSpPr>
        <p:spPr>
          <a:xfrm rot="0">
            <a:off x="3481276" y="3586648"/>
            <a:ext cx="2731277" cy="669940"/>
          </a:xfrm>
          <a:prstGeom prst="rect">
            <a:avLst/>
          </a:prstGeom>
        </p:spPr>
        <p:txBody>
          <a:bodyPr anchor="t" rtlCol="false" tIns="0" lIns="0" bIns="0" rIns="0">
            <a:spAutoFit/>
          </a:bodyPr>
          <a:lstStyle/>
          <a:p>
            <a:pPr algn="ctr">
              <a:lnSpc>
                <a:spcPts val="5531"/>
              </a:lnSpc>
              <a:spcBef>
                <a:spcPct val="0"/>
              </a:spcBef>
            </a:pPr>
            <a:r>
              <a:rPr lang="en-US" sz="3950">
                <a:solidFill>
                  <a:srgbClr val="000000"/>
                </a:solidFill>
                <a:latin typeface="Rosario"/>
                <a:ea typeface="Rosario"/>
                <a:cs typeface="Rosario"/>
                <a:sym typeface="Rosario"/>
              </a:rPr>
              <a:t> Job Creation</a:t>
            </a:r>
          </a:p>
        </p:txBody>
      </p:sp>
      <p:sp>
        <p:nvSpPr>
          <p:cNvPr name="TextBox 11" id="11"/>
          <p:cNvSpPr txBox="true"/>
          <p:nvPr/>
        </p:nvSpPr>
        <p:spPr>
          <a:xfrm rot="0">
            <a:off x="3747492" y="809625"/>
            <a:ext cx="10900714" cy="1892299"/>
          </a:xfrm>
          <a:prstGeom prst="rect">
            <a:avLst/>
          </a:prstGeom>
        </p:spPr>
        <p:txBody>
          <a:bodyPr anchor="t" rtlCol="false" tIns="0" lIns="0" bIns="0" rIns="0">
            <a:spAutoFit/>
          </a:bodyPr>
          <a:lstStyle/>
          <a:p>
            <a:pPr algn="ctr">
              <a:lnSpc>
                <a:spcPts val="15400"/>
              </a:lnSpc>
              <a:spcBef>
                <a:spcPct val="0"/>
              </a:spcBef>
            </a:pPr>
            <a:r>
              <a:rPr lang="en-US" sz="11000">
                <a:solidFill>
                  <a:srgbClr val="34520D"/>
                </a:solidFill>
                <a:latin typeface="AC Steelfish"/>
                <a:ea typeface="AC Steelfish"/>
                <a:cs typeface="AC Steelfish"/>
                <a:sym typeface="AC Steelfish"/>
              </a:rPr>
              <a:t>ECONOMIC FEASIBILITY</a:t>
            </a:r>
          </a:p>
        </p:txBody>
      </p:sp>
      <p:sp>
        <p:nvSpPr>
          <p:cNvPr name="TextBox 12" id="12"/>
          <p:cNvSpPr txBox="true"/>
          <p:nvPr/>
        </p:nvSpPr>
        <p:spPr>
          <a:xfrm rot="0">
            <a:off x="3481276" y="5486664"/>
            <a:ext cx="3420400" cy="669940"/>
          </a:xfrm>
          <a:prstGeom prst="rect">
            <a:avLst/>
          </a:prstGeom>
        </p:spPr>
        <p:txBody>
          <a:bodyPr anchor="t" rtlCol="false" tIns="0" lIns="0" bIns="0" rIns="0">
            <a:spAutoFit/>
          </a:bodyPr>
          <a:lstStyle/>
          <a:p>
            <a:pPr algn="ctr">
              <a:lnSpc>
                <a:spcPts val="5531"/>
              </a:lnSpc>
              <a:spcBef>
                <a:spcPct val="0"/>
              </a:spcBef>
            </a:pPr>
            <a:r>
              <a:rPr lang="en-US" sz="3950">
                <a:solidFill>
                  <a:srgbClr val="000000"/>
                </a:solidFill>
                <a:latin typeface="Rosario"/>
                <a:ea typeface="Rosario"/>
                <a:cs typeface="Rosario"/>
                <a:sym typeface="Rosario"/>
              </a:rPr>
              <a:t>Market Demand</a:t>
            </a:r>
          </a:p>
        </p:txBody>
      </p:sp>
      <p:sp>
        <p:nvSpPr>
          <p:cNvPr name="TextBox 13" id="13"/>
          <p:cNvSpPr txBox="true"/>
          <p:nvPr/>
        </p:nvSpPr>
        <p:spPr>
          <a:xfrm rot="0">
            <a:off x="3481276" y="7448142"/>
            <a:ext cx="5439164" cy="669940"/>
          </a:xfrm>
          <a:prstGeom prst="rect">
            <a:avLst/>
          </a:prstGeom>
        </p:spPr>
        <p:txBody>
          <a:bodyPr anchor="t" rtlCol="false" tIns="0" lIns="0" bIns="0" rIns="0">
            <a:spAutoFit/>
          </a:bodyPr>
          <a:lstStyle/>
          <a:p>
            <a:pPr algn="ctr">
              <a:lnSpc>
                <a:spcPts val="5531"/>
              </a:lnSpc>
              <a:spcBef>
                <a:spcPct val="0"/>
              </a:spcBef>
            </a:pPr>
            <a:r>
              <a:rPr lang="en-US" sz="3950">
                <a:solidFill>
                  <a:srgbClr val="000000"/>
                </a:solidFill>
                <a:latin typeface="Rosario"/>
                <a:ea typeface="Rosario"/>
                <a:cs typeface="Rosario"/>
                <a:sym typeface="Rosario"/>
              </a:rPr>
              <a:t>Centralized Infrastructure</a:t>
            </a:r>
          </a:p>
        </p:txBody>
      </p:sp>
      <p:sp>
        <p:nvSpPr>
          <p:cNvPr name="TextBox 14" id="14"/>
          <p:cNvSpPr txBox="true"/>
          <p:nvPr/>
        </p:nvSpPr>
        <p:spPr>
          <a:xfrm rot="0">
            <a:off x="11309422" y="4001681"/>
            <a:ext cx="6262581" cy="1366501"/>
          </a:xfrm>
          <a:prstGeom prst="rect">
            <a:avLst/>
          </a:prstGeom>
        </p:spPr>
        <p:txBody>
          <a:bodyPr anchor="t" rtlCol="false" tIns="0" lIns="0" bIns="0" rIns="0">
            <a:spAutoFit/>
          </a:bodyPr>
          <a:lstStyle/>
          <a:p>
            <a:pPr algn="l">
              <a:lnSpc>
                <a:spcPts val="5531"/>
              </a:lnSpc>
              <a:spcBef>
                <a:spcPct val="0"/>
              </a:spcBef>
            </a:pPr>
            <a:r>
              <a:rPr lang="en-US" sz="3950">
                <a:solidFill>
                  <a:srgbClr val="000000"/>
                </a:solidFill>
                <a:latin typeface="Rosario"/>
                <a:ea typeface="Rosario"/>
                <a:cs typeface="Rosario"/>
                <a:sym typeface="Rosario"/>
              </a:rPr>
              <a:t>Boosted Local Forestry &amp; Agriculture</a:t>
            </a:r>
          </a:p>
        </p:txBody>
      </p:sp>
      <p:sp>
        <p:nvSpPr>
          <p:cNvPr name="TextBox 15" id="15"/>
          <p:cNvSpPr txBox="true"/>
          <p:nvPr/>
        </p:nvSpPr>
        <p:spPr>
          <a:xfrm rot="0">
            <a:off x="11516254" y="6825735"/>
            <a:ext cx="5624315" cy="669940"/>
          </a:xfrm>
          <a:prstGeom prst="rect">
            <a:avLst/>
          </a:prstGeom>
        </p:spPr>
        <p:txBody>
          <a:bodyPr anchor="t" rtlCol="false" tIns="0" lIns="0" bIns="0" rIns="0">
            <a:spAutoFit/>
          </a:bodyPr>
          <a:lstStyle/>
          <a:p>
            <a:pPr algn="ctr">
              <a:lnSpc>
                <a:spcPts val="5531"/>
              </a:lnSpc>
              <a:spcBef>
                <a:spcPct val="0"/>
              </a:spcBef>
            </a:pPr>
            <a:r>
              <a:rPr lang="en-US" sz="3950">
                <a:solidFill>
                  <a:srgbClr val="000000"/>
                </a:solidFill>
                <a:latin typeface="Rosario"/>
                <a:ea typeface="Rosario"/>
                <a:cs typeface="Rosario"/>
                <a:sym typeface="Rosario"/>
              </a:rPr>
              <a:t>Enhanced Export Potential</a:t>
            </a:r>
          </a:p>
        </p:txBody>
      </p:sp>
      <p:sp>
        <p:nvSpPr>
          <p:cNvPr name="Freeform 16" id="16"/>
          <p:cNvSpPr/>
          <p:nvPr/>
        </p:nvSpPr>
        <p:spPr>
          <a:xfrm flipH="false" flipV="false" rot="0">
            <a:off x="257933" y="204845"/>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9">
              <a:extLst>
                <a:ext uri="{96DAC541-7B7A-43D3-8B79-37D633B846F1}">
                  <asvg:svgBlip xmlns:asvg="http://schemas.microsoft.com/office/drawing/2016/SVG/main" r:embed="rId10"/>
                </a:ext>
              </a:extLst>
            </a:blip>
            <a:stretch>
              <a:fillRect l="-9407" t="0" r="-19158" b="0"/>
            </a:stretch>
          </a:blipFill>
        </p:spPr>
      </p:sp>
      <p:sp>
        <p:nvSpPr>
          <p:cNvPr name="TextBox 17" id="17"/>
          <p:cNvSpPr txBox="true"/>
          <p:nvPr/>
        </p:nvSpPr>
        <p:spPr>
          <a:xfrm rot="0">
            <a:off x="1397747" y="326468"/>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TextBox 2" id="2"/>
          <p:cNvSpPr txBox="true"/>
          <p:nvPr/>
        </p:nvSpPr>
        <p:spPr>
          <a:xfrm rot="0">
            <a:off x="1571341" y="925188"/>
            <a:ext cx="15145318" cy="5257800"/>
          </a:xfrm>
          <a:prstGeom prst="rect">
            <a:avLst/>
          </a:prstGeom>
        </p:spPr>
        <p:txBody>
          <a:bodyPr anchor="t" rtlCol="false" tIns="0" lIns="0" bIns="0" rIns="0">
            <a:spAutoFit/>
          </a:bodyPr>
          <a:lstStyle/>
          <a:p>
            <a:pPr algn="ctr">
              <a:lnSpc>
                <a:spcPts val="21000"/>
              </a:lnSpc>
            </a:pPr>
            <a:r>
              <a:rPr lang="en-US" sz="15000">
                <a:solidFill>
                  <a:srgbClr val="34520D"/>
                </a:solidFill>
                <a:latin typeface="AC Steelfish"/>
                <a:ea typeface="AC Steelfish"/>
                <a:cs typeface="AC Steelfish"/>
                <a:sym typeface="AC Steelfish"/>
              </a:rPr>
              <a:t>NEXT STEPS</a:t>
            </a:r>
          </a:p>
          <a:p>
            <a:pPr algn="ctr">
              <a:lnSpc>
                <a:spcPts val="21000"/>
              </a:lnSpc>
              <a:spcBef>
                <a:spcPct val="0"/>
              </a:spcBef>
            </a:pPr>
          </a:p>
        </p:txBody>
      </p:sp>
      <p:grpSp>
        <p:nvGrpSpPr>
          <p:cNvPr name="Group 3" id="3"/>
          <p:cNvGrpSpPr/>
          <p:nvPr/>
        </p:nvGrpSpPr>
        <p:grpSpPr>
          <a:xfrm rot="-5400000">
            <a:off x="7371603" y="-1001788"/>
            <a:ext cx="3544794" cy="20548174"/>
            <a:chOff x="0" y="0"/>
            <a:chExt cx="1082450" cy="6274661"/>
          </a:xfrm>
        </p:grpSpPr>
        <p:sp>
          <p:nvSpPr>
            <p:cNvPr name="Freeform 4" id="4"/>
            <p:cNvSpPr/>
            <p:nvPr/>
          </p:nvSpPr>
          <p:spPr>
            <a:xfrm flipH="false" flipV="false" rot="0">
              <a:off x="0" y="0"/>
              <a:ext cx="1082450" cy="6274661"/>
            </a:xfrm>
            <a:custGeom>
              <a:avLst/>
              <a:gdLst/>
              <a:ahLst/>
              <a:cxnLst/>
              <a:rect r="r" b="b" t="t" l="l"/>
              <a:pathLst>
                <a:path h="6274661" w="1082450">
                  <a:moveTo>
                    <a:pt x="0" y="0"/>
                  </a:moveTo>
                  <a:lnTo>
                    <a:pt x="1082450" y="0"/>
                  </a:lnTo>
                  <a:lnTo>
                    <a:pt x="1082450" y="6274661"/>
                  </a:lnTo>
                  <a:lnTo>
                    <a:pt x="0" y="6274661"/>
                  </a:lnTo>
                  <a:close/>
                </a:path>
              </a:pathLst>
            </a:custGeom>
            <a:solidFill>
              <a:srgbClr val="34520D"/>
            </a:solidFill>
          </p:spPr>
        </p:sp>
        <p:sp>
          <p:nvSpPr>
            <p:cNvPr name="TextBox 5" id="5"/>
            <p:cNvSpPr txBox="true"/>
            <p:nvPr/>
          </p:nvSpPr>
          <p:spPr>
            <a:xfrm>
              <a:off x="0" y="-47625"/>
              <a:ext cx="1082450" cy="63222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0800000">
            <a:off x="5956527" y="8488687"/>
            <a:ext cx="6374946" cy="2071430"/>
          </a:xfrm>
          <a:custGeom>
            <a:avLst/>
            <a:gdLst/>
            <a:ahLst/>
            <a:cxnLst/>
            <a:rect r="r" b="b" t="t" l="l"/>
            <a:pathLst>
              <a:path h="2071430" w="6374946">
                <a:moveTo>
                  <a:pt x="0" y="0"/>
                </a:moveTo>
                <a:lnTo>
                  <a:pt x="6374946" y="0"/>
                </a:lnTo>
                <a:lnTo>
                  <a:pt x="6374946" y="2071430"/>
                </a:lnTo>
                <a:lnTo>
                  <a:pt x="0" y="2071430"/>
                </a:lnTo>
                <a:lnTo>
                  <a:pt x="0" y="0"/>
                </a:lnTo>
                <a:close/>
              </a:path>
            </a:pathLst>
          </a:custGeom>
          <a:blipFill>
            <a:blip r:embed="rId2">
              <a:extLst>
                <a:ext uri="{96DAC541-7B7A-43D3-8B79-37D633B846F1}">
                  <asvg:svgBlip xmlns:asvg="http://schemas.microsoft.com/office/drawing/2016/SVG/main" r:embed="rId3"/>
                </a:ext>
              </a:extLst>
            </a:blip>
            <a:stretch>
              <a:fillRect l="0" t="-89654" r="0" b="0"/>
            </a:stretch>
          </a:blipFill>
        </p:spPr>
      </p:sp>
      <p:sp>
        <p:nvSpPr>
          <p:cNvPr name="Freeform 7" id="7"/>
          <p:cNvSpPr/>
          <p:nvPr/>
        </p:nvSpPr>
        <p:spPr>
          <a:xfrm flipH="false" flipV="false" rot="-10800000">
            <a:off x="-458066" y="8488687"/>
            <a:ext cx="6374946" cy="2071430"/>
          </a:xfrm>
          <a:custGeom>
            <a:avLst/>
            <a:gdLst/>
            <a:ahLst/>
            <a:cxnLst/>
            <a:rect r="r" b="b" t="t" l="l"/>
            <a:pathLst>
              <a:path h="2071430" w="6374946">
                <a:moveTo>
                  <a:pt x="0" y="0"/>
                </a:moveTo>
                <a:lnTo>
                  <a:pt x="6374946" y="0"/>
                </a:lnTo>
                <a:lnTo>
                  <a:pt x="6374946" y="2071430"/>
                </a:lnTo>
                <a:lnTo>
                  <a:pt x="0" y="2071430"/>
                </a:lnTo>
                <a:lnTo>
                  <a:pt x="0" y="0"/>
                </a:lnTo>
                <a:close/>
              </a:path>
            </a:pathLst>
          </a:custGeom>
          <a:blipFill>
            <a:blip r:embed="rId2">
              <a:extLst>
                <a:ext uri="{96DAC541-7B7A-43D3-8B79-37D633B846F1}">
                  <asvg:svgBlip xmlns:asvg="http://schemas.microsoft.com/office/drawing/2016/SVG/main" r:embed="rId3"/>
                </a:ext>
              </a:extLst>
            </a:blip>
            <a:stretch>
              <a:fillRect l="0" t="-89654" r="0" b="0"/>
            </a:stretch>
          </a:blipFill>
        </p:spPr>
      </p:sp>
      <p:sp>
        <p:nvSpPr>
          <p:cNvPr name="Freeform 8" id="8"/>
          <p:cNvSpPr/>
          <p:nvPr/>
        </p:nvSpPr>
        <p:spPr>
          <a:xfrm flipH="false" flipV="false" rot="-10800000">
            <a:off x="12371120" y="8488687"/>
            <a:ext cx="6374946" cy="2071430"/>
          </a:xfrm>
          <a:custGeom>
            <a:avLst/>
            <a:gdLst/>
            <a:ahLst/>
            <a:cxnLst/>
            <a:rect r="r" b="b" t="t" l="l"/>
            <a:pathLst>
              <a:path h="2071430" w="6374946">
                <a:moveTo>
                  <a:pt x="0" y="0"/>
                </a:moveTo>
                <a:lnTo>
                  <a:pt x="6374946" y="0"/>
                </a:lnTo>
                <a:lnTo>
                  <a:pt x="6374946" y="2071430"/>
                </a:lnTo>
                <a:lnTo>
                  <a:pt x="0" y="2071430"/>
                </a:lnTo>
                <a:lnTo>
                  <a:pt x="0" y="0"/>
                </a:lnTo>
                <a:close/>
              </a:path>
            </a:pathLst>
          </a:custGeom>
          <a:blipFill>
            <a:blip r:embed="rId2">
              <a:extLst>
                <a:ext uri="{96DAC541-7B7A-43D3-8B79-37D633B846F1}">
                  <asvg:svgBlip xmlns:asvg="http://schemas.microsoft.com/office/drawing/2016/SVG/main" r:embed="rId3"/>
                </a:ext>
              </a:extLst>
            </a:blip>
            <a:stretch>
              <a:fillRect l="0" t="-89654" r="0" b="0"/>
            </a:stretch>
          </a:blipFill>
        </p:spPr>
      </p:sp>
      <p:grpSp>
        <p:nvGrpSpPr>
          <p:cNvPr name="Group 9" id="9"/>
          <p:cNvGrpSpPr/>
          <p:nvPr/>
        </p:nvGrpSpPr>
        <p:grpSpPr>
          <a:xfrm rot="-10800000">
            <a:off x="-1018518" y="6303050"/>
            <a:ext cx="20325037" cy="2393704"/>
            <a:chOff x="0" y="0"/>
            <a:chExt cx="3227958" cy="380160"/>
          </a:xfrm>
        </p:grpSpPr>
        <p:sp>
          <p:nvSpPr>
            <p:cNvPr name="Freeform 10" id="10"/>
            <p:cNvSpPr/>
            <p:nvPr/>
          </p:nvSpPr>
          <p:spPr>
            <a:xfrm flipH="false" flipV="false" rot="0">
              <a:off x="0" y="0"/>
              <a:ext cx="3227958" cy="380160"/>
            </a:xfrm>
            <a:custGeom>
              <a:avLst/>
              <a:gdLst/>
              <a:ahLst/>
              <a:cxnLst/>
              <a:rect r="r" b="b" t="t" l="l"/>
              <a:pathLst>
                <a:path h="380160" w="3227958">
                  <a:moveTo>
                    <a:pt x="1076567" y="19070"/>
                  </a:moveTo>
                  <a:cubicBezTo>
                    <a:pt x="1241522" y="7556"/>
                    <a:pt x="1430196" y="0"/>
                    <a:pt x="1614848" y="0"/>
                  </a:cubicBezTo>
                  <a:cubicBezTo>
                    <a:pt x="1799506" y="0"/>
                    <a:pt x="1977192" y="6476"/>
                    <a:pt x="2140937" y="17990"/>
                  </a:cubicBezTo>
                  <a:cubicBezTo>
                    <a:pt x="2144425" y="18350"/>
                    <a:pt x="2147908" y="18350"/>
                    <a:pt x="2151390" y="18710"/>
                  </a:cubicBezTo>
                  <a:cubicBezTo>
                    <a:pt x="2766322" y="64765"/>
                    <a:pt x="3219248" y="186379"/>
                    <a:pt x="3227958" y="318892"/>
                  </a:cubicBezTo>
                  <a:lnTo>
                    <a:pt x="3227958" y="380160"/>
                  </a:lnTo>
                  <a:lnTo>
                    <a:pt x="0" y="380160"/>
                  </a:lnTo>
                  <a:lnTo>
                    <a:pt x="0" y="318937"/>
                  </a:lnTo>
                  <a:cubicBezTo>
                    <a:pt x="8710" y="185660"/>
                    <a:pt x="454666" y="64045"/>
                    <a:pt x="1076567" y="19070"/>
                  </a:cubicBezTo>
                  <a:close/>
                </a:path>
              </a:pathLst>
            </a:custGeom>
            <a:solidFill>
              <a:srgbClr val="FFFFEF"/>
            </a:solidFill>
          </p:spPr>
        </p:sp>
        <p:sp>
          <p:nvSpPr>
            <p:cNvPr name="TextBox 11" id="11"/>
            <p:cNvSpPr txBox="true"/>
            <p:nvPr/>
          </p:nvSpPr>
          <p:spPr>
            <a:xfrm>
              <a:off x="0" y="79375"/>
              <a:ext cx="3227958" cy="30078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5959083" y="725245"/>
            <a:ext cx="1341355" cy="1341355"/>
          </a:xfrm>
          <a:custGeom>
            <a:avLst/>
            <a:gdLst/>
            <a:ahLst/>
            <a:cxnLst/>
            <a:rect r="r" b="b" t="t" l="l"/>
            <a:pathLst>
              <a:path h="1341355" w="1341355">
                <a:moveTo>
                  <a:pt x="0" y="0"/>
                </a:moveTo>
                <a:lnTo>
                  <a:pt x="1341355" y="0"/>
                </a:lnTo>
                <a:lnTo>
                  <a:pt x="1341355" y="1341355"/>
                </a:lnTo>
                <a:lnTo>
                  <a:pt x="0" y="1341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728227" y="692053"/>
            <a:ext cx="1976863" cy="1606202"/>
          </a:xfrm>
          <a:custGeom>
            <a:avLst/>
            <a:gdLst/>
            <a:ahLst/>
            <a:cxnLst/>
            <a:rect r="r" b="b" t="t" l="l"/>
            <a:pathLst>
              <a:path h="1606202" w="1976863">
                <a:moveTo>
                  <a:pt x="0" y="0"/>
                </a:moveTo>
                <a:lnTo>
                  <a:pt x="1976864" y="0"/>
                </a:lnTo>
                <a:lnTo>
                  <a:pt x="1976864" y="1606202"/>
                </a:lnTo>
                <a:lnTo>
                  <a:pt x="0" y="16062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294863" y="-1652893"/>
            <a:ext cx="4761311" cy="4689892"/>
          </a:xfrm>
          <a:custGeom>
            <a:avLst/>
            <a:gdLst/>
            <a:ahLst/>
            <a:cxnLst/>
            <a:rect r="r" b="b" t="t" l="l"/>
            <a:pathLst>
              <a:path h="4689892" w="4761311">
                <a:moveTo>
                  <a:pt x="0" y="0"/>
                </a:moveTo>
                <a:lnTo>
                  <a:pt x="4761311" y="0"/>
                </a:lnTo>
                <a:lnTo>
                  <a:pt x="4761311" y="4689892"/>
                </a:lnTo>
                <a:lnTo>
                  <a:pt x="0" y="46898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4233285" y="5214931"/>
            <a:ext cx="3067153" cy="2557239"/>
          </a:xfrm>
          <a:custGeom>
            <a:avLst/>
            <a:gdLst/>
            <a:ahLst/>
            <a:cxnLst/>
            <a:rect r="r" b="b" t="t" l="l"/>
            <a:pathLst>
              <a:path h="2557239" w="3067153">
                <a:moveTo>
                  <a:pt x="0" y="0"/>
                </a:moveTo>
                <a:lnTo>
                  <a:pt x="3067153" y="0"/>
                </a:lnTo>
                <a:lnTo>
                  <a:pt x="3067153" y="2557239"/>
                </a:lnTo>
                <a:lnTo>
                  <a:pt x="0" y="2557239"/>
                </a:lnTo>
                <a:lnTo>
                  <a:pt x="0" y="0"/>
                </a:lnTo>
                <a:close/>
              </a:path>
            </a:pathLst>
          </a:custGeom>
          <a:blipFill>
            <a:blip r:embed="rId10"/>
            <a:stretch>
              <a:fillRect l="0" t="0" r="0" b="0"/>
            </a:stretch>
          </a:blipFill>
        </p:spPr>
      </p:sp>
      <p:sp>
        <p:nvSpPr>
          <p:cNvPr name="Freeform 16" id="16"/>
          <p:cNvSpPr/>
          <p:nvPr/>
        </p:nvSpPr>
        <p:spPr>
          <a:xfrm flipH="false" flipV="false" rot="0">
            <a:off x="1269028" y="4913204"/>
            <a:ext cx="3569428" cy="2779692"/>
          </a:xfrm>
          <a:custGeom>
            <a:avLst/>
            <a:gdLst/>
            <a:ahLst/>
            <a:cxnLst/>
            <a:rect r="r" b="b" t="t" l="l"/>
            <a:pathLst>
              <a:path h="2779692" w="3569428">
                <a:moveTo>
                  <a:pt x="0" y="0"/>
                </a:moveTo>
                <a:lnTo>
                  <a:pt x="3569428" y="0"/>
                </a:lnTo>
                <a:lnTo>
                  <a:pt x="3569428" y="2779692"/>
                </a:lnTo>
                <a:lnTo>
                  <a:pt x="0" y="2779692"/>
                </a:lnTo>
                <a:lnTo>
                  <a:pt x="0" y="0"/>
                </a:lnTo>
                <a:close/>
              </a:path>
            </a:pathLst>
          </a:custGeom>
          <a:blipFill>
            <a:blip r:embed="rId11"/>
            <a:stretch>
              <a:fillRect l="0" t="0" r="0" b="0"/>
            </a:stretch>
          </a:blipFill>
        </p:spPr>
      </p:sp>
      <p:sp>
        <p:nvSpPr>
          <p:cNvPr name="Freeform 17" id="17"/>
          <p:cNvSpPr/>
          <p:nvPr/>
        </p:nvSpPr>
        <p:spPr>
          <a:xfrm flipH="false" flipV="false" rot="0">
            <a:off x="6923233" y="3706488"/>
            <a:ext cx="4441533" cy="2787062"/>
          </a:xfrm>
          <a:custGeom>
            <a:avLst/>
            <a:gdLst/>
            <a:ahLst/>
            <a:cxnLst/>
            <a:rect r="r" b="b" t="t" l="l"/>
            <a:pathLst>
              <a:path h="2787062" w="4441533">
                <a:moveTo>
                  <a:pt x="0" y="0"/>
                </a:moveTo>
                <a:lnTo>
                  <a:pt x="4441534" y="0"/>
                </a:lnTo>
                <a:lnTo>
                  <a:pt x="4441534" y="2787062"/>
                </a:lnTo>
                <a:lnTo>
                  <a:pt x="0" y="2787062"/>
                </a:lnTo>
                <a:lnTo>
                  <a:pt x="0" y="0"/>
                </a:lnTo>
                <a:close/>
              </a:path>
            </a:pathLst>
          </a:custGeom>
          <a:blipFill>
            <a:blip r:embed="rId12"/>
            <a:stretch>
              <a:fillRect l="0" t="0" r="0" b="0"/>
            </a:stretch>
          </a:blipFill>
        </p:spPr>
      </p:sp>
      <p:sp>
        <p:nvSpPr>
          <p:cNvPr name="TextBox 18" id="18"/>
          <p:cNvSpPr txBox="true"/>
          <p:nvPr/>
        </p:nvSpPr>
        <p:spPr>
          <a:xfrm rot="0">
            <a:off x="16188928" y="1078261"/>
            <a:ext cx="881665" cy="693350"/>
          </a:xfrm>
          <a:prstGeom prst="rect">
            <a:avLst/>
          </a:prstGeom>
        </p:spPr>
        <p:txBody>
          <a:bodyPr anchor="t" rtlCol="false" tIns="0" lIns="0" bIns="0" rIns="0">
            <a:spAutoFit/>
          </a:bodyPr>
          <a:lstStyle/>
          <a:p>
            <a:pPr algn="ctr">
              <a:lnSpc>
                <a:spcPts val="5669"/>
              </a:lnSpc>
              <a:spcBef>
                <a:spcPct val="0"/>
              </a:spcBef>
            </a:pPr>
            <a:r>
              <a:rPr lang="en-US" sz="4049">
                <a:solidFill>
                  <a:srgbClr val="FFFFEF"/>
                </a:solidFill>
                <a:latin typeface="AC Steelfish"/>
                <a:ea typeface="AC Steelfish"/>
                <a:cs typeface="AC Steelfish"/>
                <a:sym typeface="AC Steelfish"/>
              </a:rPr>
              <a:t>09</a:t>
            </a:r>
          </a:p>
        </p:txBody>
      </p:sp>
      <p:sp>
        <p:nvSpPr>
          <p:cNvPr name="TextBox 19" id="19"/>
          <p:cNvSpPr txBox="true"/>
          <p:nvPr/>
        </p:nvSpPr>
        <p:spPr>
          <a:xfrm rot="0">
            <a:off x="4982337" y="6246730"/>
            <a:ext cx="8715705" cy="1122756"/>
          </a:xfrm>
          <a:prstGeom prst="rect">
            <a:avLst/>
          </a:prstGeom>
        </p:spPr>
        <p:txBody>
          <a:bodyPr anchor="t" rtlCol="false" tIns="0" lIns="0" bIns="0" rIns="0">
            <a:spAutoFit/>
          </a:bodyPr>
          <a:lstStyle/>
          <a:p>
            <a:pPr algn="just">
              <a:lnSpc>
                <a:spcPts val="4512"/>
              </a:lnSpc>
              <a:spcBef>
                <a:spcPct val="0"/>
              </a:spcBef>
            </a:pPr>
          </a:p>
          <a:p>
            <a:pPr algn="ctr">
              <a:lnSpc>
                <a:spcPts val="4512"/>
              </a:lnSpc>
              <a:spcBef>
                <a:spcPct val="0"/>
              </a:spcBef>
            </a:pPr>
            <a:r>
              <a:rPr lang="en-US" b="true" sz="3223">
                <a:solidFill>
                  <a:srgbClr val="172900"/>
                </a:solidFill>
                <a:latin typeface="Rosario Bold"/>
                <a:ea typeface="Rosario Bold"/>
                <a:cs typeface="Rosario Bold"/>
                <a:sym typeface="Rosario Bold"/>
              </a:rPr>
              <a:t>Securing funding &amp; investment opportunities</a:t>
            </a:r>
          </a:p>
        </p:txBody>
      </p:sp>
      <p:sp>
        <p:nvSpPr>
          <p:cNvPr name="TextBox 20" id="20"/>
          <p:cNvSpPr txBox="true"/>
          <p:nvPr/>
        </p:nvSpPr>
        <p:spPr>
          <a:xfrm rot="0">
            <a:off x="12770421" y="3725358"/>
            <a:ext cx="5364041" cy="1093439"/>
          </a:xfrm>
          <a:prstGeom prst="rect">
            <a:avLst/>
          </a:prstGeom>
        </p:spPr>
        <p:txBody>
          <a:bodyPr anchor="t" rtlCol="false" tIns="0" lIns="0" bIns="0" rIns="0">
            <a:spAutoFit/>
          </a:bodyPr>
          <a:lstStyle/>
          <a:p>
            <a:pPr algn="ctr">
              <a:lnSpc>
                <a:spcPts val="4462"/>
              </a:lnSpc>
              <a:spcBef>
                <a:spcPct val="0"/>
              </a:spcBef>
            </a:pPr>
            <a:r>
              <a:rPr lang="en-US" b="true" sz="3187">
                <a:solidFill>
                  <a:srgbClr val="172900"/>
                </a:solidFill>
                <a:latin typeface="Rosario Bold"/>
                <a:ea typeface="Rosario Bold"/>
                <a:cs typeface="Rosario Bold"/>
                <a:sym typeface="Rosario Bold"/>
              </a:rPr>
              <a:t>Public awareness &amp; community involvement</a:t>
            </a:r>
          </a:p>
        </p:txBody>
      </p:sp>
      <p:sp>
        <p:nvSpPr>
          <p:cNvPr name="TextBox 21" id="21"/>
          <p:cNvSpPr txBox="true"/>
          <p:nvPr/>
        </p:nvSpPr>
        <p:spPr>
          <a:xfrm rot="0">
            <a:off x="415355" y="2818713"/>
            <a:ext cx="5541172" cy="2396218"/>
          </a:xfrm>
          <a:prstGeom prst="rect">
            <a:avLst/>
          </a:prstGeom>
        </p:spPr>
        <p:txBody>
          <a:bodyPr anchor="t" rtlCol="false" tIns="0" lIns="0" bIns="0" rIns="0">
            <a:spAutoFit/>
          </a:bodyPr>
          <a:lstStyle/>
          <a:p>
            <a:pPr algn="ctr">
              <a:lnSpc>
                <a:spcPts val="3820"/>
              </a:lnSpc>
              <a:spcBef>
                <a:spcPct val="0"/>
              </a:spcBef>
            </a:pPr>
          </a:p>
          <a:p>
            <a:pPr algn="ctr">
              <a:lnSpc>
                <a:spcPts val="3820"/>
              </a:lnSpc>
              <a:spcBef>
                <a:spcPct val="0"/>
              </a:spcBef>
            </a:pPr>
            <a:r>
              <a:rPr lang="en-US" b="true" sz="2728">
                <a:solidFill>
                  <a:srgbClr val="172900"/>
                </a:solidFill>
                <a:latin typeface="Rosario Bold"/>
                <a:ea typeface="Rosario Bold"/>
                <a:cs typeface="Rosario Bold"/>
                <a:sym typeface="Rosario Bold"/>
              </a:rPr>
              <a:t>Further research</a:t>
            </a:r>
          </a:p>
          <a:p>
            <a:pPr algn="ctr">
              <a:lnSpc>
                <a:spcPts val="3820"/>
              </a:lnSpc>
              <a:spcBef>
                <a:spcPct val="0"/>
              </a:spcBef>
            </a:pPr>
            <a:r>
              <a:rPr lang="en-US" b="true" sz="2728">
                <a:solidFill>
                  <a:srgbClr val="172900"/>
                </a:solidFill>
                <a:latin typeface="Rosario Bold"/>
                <a:ea typeface="Rosario Bold"/>
                <a:cs typeface="Rosario Bold"/>
                <a:sym typeface="Rosario Bold"/>
              </a:rPr>
              <a:t>Chemical Kinetics</a:t>
            </a:r>
          </a:p>
          <a:p>
            <a:pPr algn="ctr">
              <a:lnSpc>
                <a:spcPts val="3820"/>
              </a:lnSpc>
              <a:spcBef>
                <a:spcPct val="0"/>
              </a:spcBef>
            </a:pPr>
            <a:r>
              <a:rPr lang="en-US" b="true" sz="2728">
                <a:solidFill>
                  <a:srgbClr val="172900"/>
                </a:solidFill>
                <a:latin typeface="Rosario Bold"/>
                <a:ea typeface="Rosario Bold"/>
                <a:cs typeface="Rosario Bold"/>
                <a:sym typeface="Rosario Bold"/>
              </a:rPr>
              <a:t>Genetically modified enzymes</a:t>
            </a:r>
          </a:p>
          <a:p>
            <a:pPr algn="ctr">
              <a:lnSpc>
                <a:spcPts val="3820"/>
              </a:lnSpc>
              <a:spcBef>
                <a:spcPct val="0"/>
              </a:spcBef>
            </a:pPr>
          </a:p>
        </p:txBody>
      </p:sp>
      <p:sp>
        <p:nvSpPr>
          <p:cNvPr name="Freeform 22" id="22"/>
          <p:cNvSpPr/>
          <p:nvPr/>
        </p:nvSpPr>
        <p:spPr>
          <a:xfrm flipH="false" flipV="false" rot="0">
            <a:off x="257933" y="204845"/>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13">
              <a:extLst>
                <a:ext uri="{96DAC541-7B7A-43D3-8B79-37D633B846F1}">
                  <asvg:svgBlip xmlns:asvg="http://schemas.microsoft.com/office/drawing/2016/SVG/main" r:embed="rId14"/>
                </a:ext>
              </a:extLst>
            </a:blip>
            <a:stretch>
              <a:fillRect l="-9407" t="0" r="-19158" b="0"/>
            </a:stretch>
          </a:blipFill>
        </p:spPr>
      </p:sp>
      <p:sp>
        <p:nvSpPr>
          <p:cNvPr name="TextBox 23" id="23"/>
          <p:cNvSpPr txBox="true"/>
          <p:nvPr/>
        </p:nvSpPr>
        <p:spPr>
          <a:xfrm rot="0">
            <a:off x="1397747" y="326468"/>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grpSp>
        <p:nvGrpSpPr>
          <p:cNvPr name="Group 2" id="2"/>
          <p:cNvGrpSpPr/>
          <p:nvPr/>
        </p:nvGrpSpPr>
        <p:grpSpPr>
          <a:xfrm rot="-5400000">
            <a:off x="7371603" y="-1001788"/>
            <a:ext cx="3544794" cy="20548174"/>
            <a:chOff x="0" y="0"/>
            <a:chExt cx="1082450" cy="6274661"/>
          </a:xfrm>
        </p:grpSpPr>
        <p:sp>
          <p:nvSpPr>
            <p:cNvPr name="Freeform 3" id="3"/>
            <p:cNvSpPr/>
            <p:nvPr/>
          </p:nvSpPr>
          <p:spPr>
            <a:xfrm flipH="false" flipV="false" rot="0">
              <a:off x="0" y="0"/>
              <a:ext cx="1082450" cy="6274661"/>
            </a:xfrm>
            <a:custGeom>
              <a:avLst/>
              <a:gdLst/>
              <a:ahLst/>
              <a:cxnLst/>
              <a:rect r="r" b="b" t="t" l="l"/>
              <a:pathLst>
                <a:path h="6274661" w="1082450">
                  <a:moveTo>
                    <a:pt x="0" y="0"/>
                  </a:moveTo>
                  <a:lnTo>
                    <a:pt x="1082450" y="0"/>
                  </a:lnTo>
                  <a:lnTo>
                    <a:pt x="1082450" y="6274661"/>
                  </a:lnTo>
                  <a:lnTo>
                    <a:pt x="0" y="6274661"/>
                  </a:lnTo>
                  <a:close/>
                </a:path>
              </a:pathLst>
            </a:custGeom>
            <a:solidFill>
              <a:srgbClr val="34520D"/>
            </a:solidFill>
          </p:spPr>
        </p:sp>
        <p:sp>
          <p:nvSpPr>
            <p:cNvPr name="TextBox 4" id="4"/>
            <p:cNvSpPr txBox="true"/>
            <p:nvPr/>
          </p:nvSpPr>
          <p:spPr>
            <a:xfrm>
              <a:off x="0" y="-47625"/>
              <a:ext cx="1082450" cy="63222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0800000">
            <a:off x="5956527" y="8488687"/>
            <a:ext cx="6374946" cy="2071430"/>
          </a:xfrm>
          <a:custGeom>
            <a:avLst/>
            <a:gdLst/>
            <a:ahLst/>
            <a:cxnLst/>
            <a:rect r="r" b="b" t="t" l="l"/>
            <a:pathLst>
              <a:path h="2071430" w="6374946">
                <a:moveTo>
                  <a:pt x="0" y="0"/>
                </a:moveTo>
                <a:lnTo>
                  <a:pt x="6374946" y="0"/>
                </a:lnTo>
                <a:lnTo>
                  <a:pt x="6374946" y="2071430"/>
                </a:lnTo>
                <a:lnTo>
                  <a:pt x="0" y="2071430"/>
                </a:lnTo>
                <a:lnTo>
                  <a:pt x="0" y="0"/>
                </a:lnTo>
                <a:close/>
              </a:path>
            </a:pathLst>
          </a:custGeom>
          <a:blipFill>
            <a:blip r:embed="rId2">
              <a:extLst>
                <a:ext uri="{96DAC541-7B7A-43D3-8B79-37D633B846F1}">
                  <asvg:svgBlip xmlns:asvg="http://schemas.microsoft.com/office/drawing/2016/SVG/main" r:embed="rId3"/>
                </a:ext>
              </a:extLst>
            </a:blip>
            <a:stretch>
              <a:fillRect l="0" t="-89654" r="0" b="0"/>
            </a:stretch>
          </a:blipFill>
        </p:spPr>
      </p:sp>
      <p:sp>
        <p:nvSpPr>
          <p:cNvPr name="Freeform 6" id="6"/>
          <p:cNvSpPr/>
          <p:nvPr/>
        </p:nvSpPr>
        <p:spPr>
          <a:xfrm flipH="false" flipV="false" rot="-10800000">
            <a:off x="-458066" y="8488687"/>
            <a:ext cx="6374946" cy="2071430"/>
          </a:xfrm>
          <a:custGeom>
            <a:avLst/>
            <a:gdLst/>
            <a:ahLst/>
            <a:cxnLst/>
            <a:rect r="r" b="b" t="t" l="l"/>
            <a:pathLst>
              <a:path h="2071430" w="6374946">
                <a:moveTo>
                  <a:pt x="0" y="0"/>
                </a:moveTo>
                <a:lnTo>
                  <a:pt x="6374946" y="0"/>
                </a:lnTo>
                <a:lnTo>
                  <a:pt x="6374946" y="2071430"/>
                </a:lnTo>
                <a:lnTo>
                  <a:pt x="0" y="2071430"/>
                </a:lnTo>
                <a:lnTo>
                  <a:pt x="0" y="0"/>
                </a:lnTo>
                <a:close/>
              </a:path>
            </a:pathLst>
          </a:custGeom>
          <a:blipFill>
            <a:blip r:embed="rId2">
              <a:extLst>
                <a:ext uri="{96DAC541-7B7A-43D3-8B79-37D633B846F1}">
                  <asvg:svgBlip xmlns:asvg="http://schemas.microsoft.com/office/drawing/2016/SVG/main" r:embed="rId3"/>
                </a:ext>
              </a:extLst>
            </a:blip>
            <a:stretch>
              <a:fillRect l="0" t="-89654" r="0" b="0"/>
            </a:stretch>
          </a:blipFill>
        </p:spPr>
      </p:sp>
      <p:sp>
        <p:nvSpPr>
          <p:cNvPr name="Freeform 7" id="7"/>
          <p:cNvSpPr/>
          <p:nvPr/>
        </p:nvSpPr>
        <p:spPr>
          <a:xfrm flipH="false" flipV="false" rot="-10800000">
            <a:off x="12371120" y="8488687"/>
            <a:ext cx="6374946" cy="2071430"/>
          </a:xfrm>
          <a:custGeom>
            <a:avLst/>
            <a:gdLst/>
            <a:ahLst/>
            <a:cxnLst/>
            <a:rect r="r" b="b" t="t" l="l"/>
            <a:pathLst>
              <a:path h="2071430" w="6374946">
                <a:moveTo>
                  <a:pt x="0" y="0"/>
                </a:moveTo>
                <a:lnTo>
                  <a:pt x="6374946" y="0"/>
                </a:lnTo>
                <a:lnTo>
                  <a:pt x="6374946" y="2071430"/>
                </a:lnTo>
                <a:lnTo>
                  <a:pt x="0" y="2071430"/>
                </a:lnTo>
                <a:lnTo>
                  <a:pt x="0" y="0"/>
                </a:lnTo>
                <a:close/>
              </a:path>
            </a:pathLst>
          </a:custGeom>
          <a:blipFill>
            <a:blip r:embed="rId2">
              <a:extLst>
                <a:ext uri="{96DAC541-7B7A-43D3-8B79-37D633B846F1}">
                  <asvg:svgBlip xmlns:asvg="http://schemas.microsoft.com/office/drawing/2016/SVG/main" r:embed="rId3"/>
                </a:ext>
              </a:extLst>
            </a:blip>
            <a:stretch>
              <a:fillRect l="0" t="-89654" r="0" b="0"/>
            </a:stretch>
          </a:blipFill>
        </p:spPr>
      </p:sp>
      <p:sp>
        <p:nvSpPr>
          <p:cNvPr name="Freeform 8" id="8"/>
          <p:cNvSpPr/>
          <p:nvPr/>
        </p:nvSpPr>
        <p:spPr>
          <a:xfrm flipH="false" flipV="false" rot="0">
            <a:off x="1971831" y="1061892"/>
            <a:ext cx="1341355" cy="1341355"/>
          </a:xfrm>
          <a:custGeom>
            <a:avLst/>
            <a:gdLst/>
            <a:ahLst/>
            <a:cxnLst/>
            <a:rect r="r" b="b" t="t" l="l"/>
            <a:pathLst>
              <a:path h="1341355" w="1341355">
                <a:moveTo>
                  <a:pt x="0" y="0"/>
                </a:moveTo>
                <a:lnTo>
                  <a:pt x="1341355" y="0"/>
                </a:lnTo>
                <a:lnTo>
                  <a:pt x="1341355" y="1341355"/>
                </a:lnTo>
                <a:lnTo>
                  <a:pt x="0" y="1341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40975" y="1028700"/>
            <a:ext cx="1976863" cy="1606202"/>
          </a:xfrm>
          <a:custGeom>
            <a:avLst/>
            <a:gdLst/>
            <a:ahLst/>
            <a:cxnLst/>
            <a:rect r="r" b="b" t="t" l="l"/>
            <a:pathLst>
              <a:path h="1606202" w="1976863">
                <a:moveTo>
                  <a:pt x="0" y="0"/>
                </a:moveTo>
                <a:lnTo>
                  <a:pt x="1976864" y="0"/>
                </a:lnTo>
                <a:lnTo>
                  <a:pt x="1976864" y="1606202"/>
                </a:lnTo>
                <a:lnTo>
                  <a:pt x="0" y="16062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10800000">
            <a:off x="-1018518" y="6303050"/>
            <a:ext cx="20325037" cy="2393704"/>
            <a:chOff x="0" y="0"/>
            <a:chExt cx="3227958" cy="380160"/>
          </a:xfrm>
        </p:grpSpPr>
        <p:sp>
          <p:nvSpPr>
            <p:cNvPr name="Freeform 11" id="11"/>
            <p:cNvSpPr/>
            <p:nvPr/>
          </p:nvSpPr>
          <p:spPr>
            <a:xfrm flipH="false" flipV="false" rot="0">
              <a:off x="0" y="0"/>
              <a:ext cx="3227958" cy="380160"/>
            </a:xfrm>
            <a:custGeom>
              <a:avLst/>
              <a:gdLst/>
              <a:ahLst/>
              <a:cxnLst/>
              <a:rect r="r" b="b" t="t" l="l"/>
              <a:pathLst>
                <a:path h="380160" w="3227958">
                  <a:moveTo>
                    <a:pt x="1076567" y="19070"/>
                  </a:moveTo>
                  <a:cubicBezTo>
                    <a:pt x="1241522" y="7556"/>
                    <a:pt x="1430196" y="0"/>
                    <a:pt x="1614848" y="0"/>
                  </a:cubicBezTo>
                  <a:cubicBezTo>
                    <a:pt x="1799506" y="0"/>
                    <a:pt x="1977192" y="6476"/>
                    <a:pt x="2140937" y="17990"/>
                  </a:cubicBezTo>
                  <a:cubicBezTo>
                    <a:pt x="2144425" y="18350"/>
                    <a:pt x="2147908" y="18350"/>
                    <a:pt x="2151390" y="18710"/>
                  </a:cubicBezTo>
                  <a:cubicBezTo>
                    <a:pt x="2766322" y="64765"/>
                    <a:pt x="3219248" y="186379"/>
                    <a:pt x="3227958" y="318892"/>
                  </a:cubicBezTo>
                  <a:lnTo>
                    <a:pt x="3227958" y="380160"/>
                  </a:lnTo>
                  <a:lnTo>
                    <a:pt x="0" y="380160"/>
                  </a:lnTo>
                  <a:lnTo>
                    <a:pt x="0" y="318937"/>
                  </a:lnTo>
                  <a:cubicBezTo>
                    <a:pt x="8710" y="185660"/>
                    <a:pt x="454666" y="64045"/>
                    <a:pt x="1076567" y="19070"/>
                  </a:cubicBezTo>
                  <a:close/>
                </a:path>
              </a:pathLst>
            </a:custGeom>
            <a:solidFill>
              <a:srgbClr val="FFFFEF"/>
            </a:solidFill>
          </p:spPr>
        </p:sp>
        <p:sp>
          <p:nvSpPr>
            <p:cNvPr name="TextBox 12" id="12"/>
            <p:cNvSpPr txBox="true"/>
            <p:nvPr/>
          </p:nvSpPr>
          <p:spPr>
            <a:xfrm>
              <a:off x="0" y="79375"/>
              <a:ext cx="3227958" cy="30078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571341" y="2222575"/>
            <a:ext cx="15145318" cy="2920999"/>
          </a:xfrm>
          <a:prstGeom prst="rect">
            <a:avLst/>
          </a:prstGeom>
        </p:spPr>
        <p:txBody>
          <a:bodyPr anchor="t" rtlCol="false" tIns="0" lIns="0" bIns="0" rIns="0">
            <a:spAutoFit/>
          </a:bodyPr>
          <a:lstStyle/>
          <a:p>
            <a:pPr algn="ctr">
              <a:lnSpc>
                <a:spcPts val="23800"/>
              </a:lnSpc>
              <a:spcBef>
                <a:spcPct val="0"/>
              </a:spcBef>
            </a:pPr>
            <a:r>
              <a:rPr lang="en-US" sz="17000">
                <a:solidFill>
                  <a:srgbClr val="34520D"/>
                </a:solidFill>
                <a:latin typeface="AC Steelfish"/>
                <a:ea typeface="AC Steelfish"/>
                <a:cs typeface="AC Steelfish"/>
                <a:sym typeface="AC Steelfish"/>
              </a:rPr>
              <a:t>QUESTION AND ANSWERS</a:t>
            </a:r>
          </a:p>
        </p:txBody>
      </p:sp>
      <p:sp>
        <p:nvSpPr>
          <p:cNvPr name="AutoShape 14" id="14"/>
          <p:cNvSpPr/>
          <p:nvPr/>
        </p:nvSpPr>
        <p:spPr>
          <a:xfrm>
            <a:off x="1904811" y="5048250"/>
            <a:ext cx="14478377" cy="0"/>
          </a:xfrm>
          <a:prstGeom prst="line">
            <a:avLst/>
          </a:prstGeom>
          <a:ln cap="rnd" w="76200">
            <a:solidFill>
              <a:srgbClr val="67A516"/>
            </a:solidFill>
            <a:prstDash val="lgDash"/>
            <a:headEnd type="diamond" len="lg" w="lg"/>
            <a:tailEnd type="diamond" len="lg" w="lg"/>
          </a:ln>
        </p:spPr>
      </p:sp>
      <p:sp>
        <p:nvSpPr>
          <p:cNvPr name="Freeform 15" id="15"/>
          <p:cNvSpPr/>
          <p:nvPr/>
        </p:nvSpPr>
        <p:spPr>
          <a:xfrm flipH="false" flipV="false" rot="0">
            <a:off x="15208032" y="-1652893"/>
            <a:ext cx="4761311" cy="4689892"/>
          </a:xfrm>
          <a:custGeom>
            <a:avLst/>
            <a:gdLst/>
            <a:ahLst/>
            <a:cxnLst/>
            <a:rect r="r" b="b" t="t" l="l"/>
            <a:pathLst>
              <a:path h="4689892" w="4761311">
                <a:moveTo>
                  <a:pt x="0" y="0"/>
                </a:moveTo>
                <a:lnTo>
                  <a:pt x="4761311" y="0"/>
                </a:lnTo>
                <a:lnTo>
                  <a:pt x="4761311" y="4689892"/>
                </a:lnTo>
                <a:lnTo>
                  <a:pt x="0" y="46898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28700" y="6979286"/>
            <a:ext cx="3708126" cy="3148817"/>
          </a:xfrm>
          <a:custGeom>
            <a:avLst/>
            <a:gdLst/>
            <a:ahLst/>
            <a:cxnLst/>
            <a:rect r="r" b="b" t="t" l="l"/>
            <a:pathLst>
              <a:path h="3148817" w="3708126">
                <a:moveTo>
                  <a:pt x="0" y="0"/>
                </a:moveTo>
                <a:lnTo>
                  <a:pt x="3708126" y="0"/>
                </a:lnTo>
                <a:lnTo>
                  <a:pt x="3708126" y="3148817"/>
                </a:lnTo>
                <a:lnTo>
                  <a:pt x="0" y="31488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4673986" y="7499902"/>
            <a:ext cx="2914702" cy="2347549"/>
          </a:xfrm>
          <a:custGeom>
            <a:avLst/>
            <a:gdLst/>
            <a:ahLst/>
            <a:cxnLst/>
            <a:rect r="r" b="b" t="t" l="l"/>
            <a:pathLst>
              <a:path h="2347549" w="2914702">
                <a:moveTo>
                  <a:pt x="0" y="0"/>
                </a:moveTo>
                <a:lnTo>
                  <a:pt x="2914701" y="0"/>
                </a:lnTo>
                <a:lnTo>
                  <a:pt x="2914701" y="2347550"/>
                </a:lnTo>
                <a:lnTo>
                  <a:pt x="0" y="23475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2201676" y="1414908"/>
            <a:ext cx="881665" cy="693350"/>
          </a:xfrm>
          <a:prstGeom prst="rect">
            <a:avLst/>
          </a:prstGeom>
        </p:spPr>
        <p:txBody>
          <a:bodyPr anchor="t" rtlCol="false" tIns="0" lIns="0" bIns="0" rIns="0">
            <a:spAutoFit/>
          </a:bodyPr>
          <a:lstStyle/>
          <a:p>
            <a:pPr algn="ctr">
              <a:lnSpc>
                <a:spcPts val="5669"/>
              </a:lnSpc>
              <a:spcBef>
                <a:spcPct val="0"/>
              </a:spcBef>
            </a:pPr>
            <a:r>
              <a:rPr lang="en-US" sz="4049">
                <a:solidFill>
                  <a:srgbClr val="FFFFEF"/>
                </a:solidFill>
                <a:latin typeface="AC Steelfish"/>
                <a:ea typeface="AC Steelfish"/>
                <a:cs typeface="AC Steelfish"/>
                <a:sym typeface="AC Steelfish"/>
              </a:rPr>
              <a:t>10</a:t>
            </a:r>
          </a:p>
        </p:txBody>
      </p:sp>
      <p:sp>
        <p:nvSpPr>
          <p:cNvPr name="TextBox 19" id="19"/>
          <p:cNvSpPr txBox="true"/>
          <p:nvPr/>
        </p:nvSpPr>
        <p:spPr>
          <a:xfrm rot="0">
            <a:off x="1998003" y="5572761"/>
            <a:ext cx="14291995" cy="1216025"/>
          </a:xfrm>
          <a:prstGeom prst="rect">
            <a:avLst/>
          </a:prstGeom>
        </p:spPr>
        <p:txBody>
          <a:bodyPr anchor="t" rtlCol="false" tIns="0" lIns="0" bIns="0" rIns="0">
            <a:spAutoFit/>
          </a:bodyPr>
          <a:lstStyle/>
          <a:p>
            <a:pPr algn="ctr">
              <a:lnSpc>
                <a:spcPts val="4900"/>
              </a:lnSpc>
              <a:spcBef>
                <a:spcPct val="0"/>
              </a:spcBef>
            </a:pPr>
            <a:r>
              <a:rPr lang="en-US" b="true" sz="3500">
                <a:solidFill>
                  <a:srgbClr val="172900"/>
                </a:solidFill>
                <a:latin typeface="Rosario Bold"/>
                <a:ea typeface="Rosario Bold"/>
                <a:cs typeface="Rosario Bold"/>
                <a:sym typeface="Rosario Bold"/>
              </a:rPr>
              <a:t>We value your insights and queries. Now, it's time to open the floor for questions and discussions</a:t>
            </a:r>
          </a:p>
        </p:txBody>
      </p:sp>
      <p:sp>
        <p:nvSpPr>
          <p:cNvPr name="Freeform 20" id="20"/>
          <p:cNvSpPr/>
          <p:nvPr/>
        </p:nvSpPr>
        <p:spPr>
          <a:xfrm flipH="false" flipV="false" rot="0">
            <a:off x="257933" y="204845"/>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14">
              <a:extLst>
                <a:ext uri="{96DAC541-7B7A-43D3-8B79-37D633B846F1}">
                  <asvg:svgBlip xmlns:asvg="http://schemas.microsoft.com/office/drawing/2016/SVG/main" r:embed="rId15"/>
                </a:ext>
              </a:extLst>
            </a:blip>
            <a:stretch>
              <a:fillRect l="-9407" t="0" r="-19158" b="0"/>
            </a:stretch>
          </a:blipFill>
        </p:spPr>
      </p:sp>
      <p:sp>
        <p:nvSpPr>
          <p:cNvPr name="TextBox 21" id="21"/>
          <p:cNvSpPr txBox="true"/>
          <p:nvPr/>
        </p:nvSpPr>
        <p:spPr>
          <a:xfrm rot="0">
            <a:off x="1397747" y="326468"/>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grpSp>
        <p:nvGrpSpPr>
          <p:cNvPr name="Group 2" id="2"/>
          <p:cNvGrpSpPr/>
          <p:nvPr/>
        </p:nvGrpSpPr>
        <p:grpSpPr>
          <a:xfrm rot="-10800000">
            <a:off x="12589436" y="-711925"/>
            <a:ext cx="7471222" cy="11710850"/>
            <a:chOff x="0" y="0"/>
            <a:chExt cx="1883578" cy="2952434"/>
          </a:xfrm>
        </p:grpSpPr>
        <p:sp>
          <p:nvSpPr>
            <p:cNvPr name="Freeform 3" id="3"/>
            <p:cNvSpPr/>
            <p:nvPr/>
          </p:nvSpPr>
          <p:spPr>
            <a:xfrm flipH="false" flipV="false" rot="0">
              <a:off x="0" y="0"/>
              <a:ext cx="1883578" cy="2952435"/>
            </a:xfrm>
            <a:custGeom>
              <a:avLst/>
              <a:gdLst/>
              <a:ahLst/>
              <a:cxnLst/>
              <a:rect r="r" b="b" t="t" l="l"/>
              <a:pathLst>
                <a:path h="2952435" w="1883578">
                  <a:moveTo>
                    <a:pt x="0" y="0"/>
                  </a:moveTo>
                  <a:lnTo>
                    <a:pt x="1883578" y="0"/>
                  </a:lnTo>
                  <a:lnTo>
                    <a:pt x="1883578" y="2952435"/>
                  </a:lnTo>
                  <a:lnTo>
                    <a:pt x="0" y="2952435"/>
                  </a:lnTo>
                  <a:close/>
                </a:path>
              </a:pathLst>
            </a:custGeom>
            <a:solidFill>
              <a:srgbClr val="34520D"/>
            </a:solidFill>
          </p:spPr>
        </p:sp>
        <p:sp>
          <p:nvSpPr>
            <p:cNvPr name="TextBox 4" id="4"/>
            <p:cNvSpPr txBox="true"/>
            <p:nvPr/>
          </p:nvSpPr>
          <p:spPr>
            <a:xfrm>
              <a:off x="0" y="-47625"/>
              <a:ext cx="1883578" cy="300005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5032010" y="310426"/>
            <a:ext cx="6126112" cy="3540036"/>
          </a:xfrm>
          <a:custGeom>
            <a:avLst/>
            <a:gdLst/>
            <a:ahLst/>
            <a:cxnLst/>
            <a:rect r="r" b="b" t="t" l="l"/>
            <a:pathLst>
              <a:path h="3540036" w="6126112">
                <a:moveTo>
                  <a:pt x="0" y="0"/>
                </a:moveTo>
                <a:lnTo>
                  <a:pt x="6126112" y="0"/>
                </a:lnTo>
                <a:lnTo>
                  <a:pt x="6126112" y="3540036"/>
                </a:lnTo>
                <a:lnTo>
                  <a:pt x="0" y="3540036"/>
                </a:lnTo>
                <a:lnTo>
                  <a:pt x="0" y="0"/>
                </a:lnTo>
                <a:close/>
              </a:path>
            </a:pathLst>
          </a:custGeom>
          <a:blipFill>
            <a:blip r:embed="rId2">
              <a:extLst>
                <a:ext uri="{96DAC541-7B7A-43D3-8B79-37D633B846F1}">
                  <asvg:svgBlip xmlns:asvg="http://schemas.microsoft.com/office/drawing/2016/SVG/main" r:embed="rId3"/>
                </a:ext>
              </a:extLst>
            </a:blip>
            <a:stretch>
              <a:fillRect l="0" t="-6643" r="0" b="0"/>
            </a:stretch>
          </a:blipFill>
        </p:spPr>
      </p:sp>
      <p:grpSp>
        <p:nvGrpSpPr>
          <p:cNvPr name="Group 6" id="6"/>
          <p:cNvGrpSpPr/>
          <p:nvPr/>
        </p:nvGrpSpPr>
        <p:grpSpPr>
          <a:xfrm rot="5400000">
            <a:off x="8090505" y="3749981"/>
            <a:ext cx="11203701" cy="2787038"/>
            <a:chOff x="0" y="0"/>
            <a:chExt cx="1276328" cy="317500"/>
          </a:xfrm>
        </p:grpSpPr>
        <p:sp>
          <p:nvSpPr>
            <p:cNvPr name="Freeform 7" id="7"/>
            <p:cNvSpPr/>
            <p:nvPr/>
          </p:nvSpPr>
          <p:spPr>
            <a:xfrm flipH="false" flipV="false" rot="0">
              <a:off x="0" y="0"/>
              <a:ext cx="1276328" cy="317500"/>
            </a:xfrm>
            <a:custGeom>
              <a:avLst/>
              <a:gdLst/>
              <a:ahLst/>
              <a:cxnLst/>
              <a:rect r="r" b="b" t="t" l="l"/>
              <a:pathLst>
                <a:path h="317500" w="1276328">
                  <a:moveTo>
                    <a:pt x="425673" y="19070"/>
                  </a:moveTo>
                  <a:cubicBezTo>
                    <a:pt x="490895" y="7556"/>
                    <a:pt x="565497" y="0"/>
                    <a:pt x="638508" y="0"/>
                  </a:cubicBezTo>
                  <a:cubicBezTo>
                    <a:pt x="711521" y="0"/>
                    <a:pt x="781778" y="6476"/>
                    <a:pt x="846522" y="17990"/>
                  </a:cubicBezTo>
                  <a:cubicBezTo>
                    <a:pt x="847902" y="18350"/>
                    <a:pt x="849278" y="18350"/>
                    <a:pt x="850655" y="18710"/>
                  </a:cubicBezTo>
                  <a:cubicBezTo>
                    <a:pt x="1093798" y="64765"/>
                    <a:pt x="1272884" y="186379"/>
                    <a:pt x="1276328" y="317500"/>
                  </a:cubicBezTo>
                  <a:lnTo>
                    <a:pt x="1276328" y="317500"/>
                  </a:lnTo>
                  <a:lnTo>
                    <a:pt x="0" y="317500"/>
                  </a:lnTo>
                  <a:lnTo>
                    <a:pt x="0" y="317500"/>
                  </a:lnTo>
                  <a:cubicBezTo>
                    <a:pt x="3444" y="185660"/>
                    <a:pt x="179774" y="64045"/>
                    <a:pt x="425673" y="19070"/>
                  </a:cubicBezTo>
                  <a:close/>
                </a:path>
              </a:pathLst>
            </a:custGeom>
            <a:solidFill>
              <a:srgbClr val="FFFFEF"/>
            </a:solidFill>
          </p:spPr>
        </p:sp>
        <p:sp>
          <p:nvSpPr>
            <p:cNvPr name="TextBox 8" id="8"/>
            <p:cNvSpPr txBox="true"/>
            <p:nvPr/>
          </p:nvSpPr>
          <p:spPr>
            <a:xfrm>
              <a:off x="0" y="79375"/>
              <a:ext cx="1276328" cy="2381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false" rot="0">
            <a:off x="12298837" y="524263"/>
            <a:ext cx="5650172" cy="8714987"/>
          </a:xfrm>
          <a:custGeom>
            <a:avLst/>
            <a:gdLst/>
            <a:ahLst/>
            <a:cxnLst/>
            <a:rect r="r" b="b" t="t" l="l"/>
            <a:pathLst>
              <a:path h="8714987" w="5650172">
                <a:moveTo>
                  <a:pt x="5650172" y="0"/>
                </a:moveTo>
                <a:lnTo>
                  <a:pt x="0" y="0"/>
                </a:lnTo>
                <a:lnTo>
                  <a:pt x="0" y="8714987"/>
                </a:lnTo>
                <a:lnTo>
                  <a:pt x="5650172" y="8714987"/>
                </a:lnTo>
                <a:lnTo>
                  <a:pt x="5650172" y="0"/>
                </a:lnTo>
                <a:close/>
              </a:path>
            </a:pathLst>
          </a:custGeom>
          <a:blipFill>
            <a:blip r:embed="rId4">
              <a:extLst>
                <a:ext uri="{96DAC541-7B7A-43D3-8B79-37D633B846F1}">
                  <asvg:svgBlip xmlns:asvg="http://schemas.microsoft.com/office/drawing/2016/SVG/main" r:embed="rId5"/>
                </a:ext>
              </a:extLst>
            </a:blip>
            <a:stretch>
              <a:fillRect l="0" t="0" r="-54629" b="0"/>
            </a:stretch>
          </a:blipFill>
        </p:spPr>
      </p:sp>
      <p:sp>
        <p:nvSpPr>
          <p:cNvPr name="Freeform 10" id="10"/>
          <p:cNvSpPr/>
          <p:nvPr/>
        </p:nvSpPr>
        <p:spPr>
          <a:xfrm flipH="true" flipV="false" rot="0">
            <a:off x="9226812" y="6544992"/>
            <a:ext cx="4812703" cy="2694258"/>
          </a:xfrm>
          <a:custGeom>
            <a:avLst/>
            <a:gdLst/>
            <a:ahLst/>
            <a:cxnLst/>
            <a:rect r="r" b="b" t="t" l="l"/>
            <a:pathLst>
              <a:path h="2694258" w="4812703">
                <a:moveTo>
                  <a:pt x="4812703" y="0"/>
                </a:moveTo>
                <a:lnTo>
                  <a:pt x="0" y="0"/>
                </a:lnTo>
                <a:lnTo>
                  <a:pt x="0" y="2694258"/>
                </a:lnTo>
                <a:lnTo>
                  <a:pt x="4812703" y="2694258"/>
                </a:lnTo>
                <a:lnTo>
                  <a:pt x="4812703" y="0"/>
                </a:lnTo>
                <a:close/>
              </a:path>
            </a:pathLst>
          </a:custGeom>
          <a:blipFill>
            <a:blip r:embed="rId4">
              <a:extLst>
                <a:ext uri="{96DAC541-7B7A-43D3-8B79-37D633B846F1}">
                  <asvg:svgBlip xmlns:asvg="http://schemas.microsoft.com/office/drawing/2016/SVG/main" r:embed="rId5"/>
                </a:ext>
              </a:extLst>
            </a:blip>
            <a:stretch>
              <a:fillRect l="-81536" t="-223465" r="0" b="0"/>
            </a:stretch>
          </a:blipFill>
        </p:spPr>
      </p:sp>
      <p:sp>
        <p:nvSpPr>
          <p:cNvPr name="Freeform 11" id="11"/>
          <p:cNvSpPr/>
          <p:nvPr/>
        </p:nvSpPr>
        <p:spPr>
          <a:xfrm flipH="false" flipV="false" rot="5400000">
            <a:off x="15032010" y="6479092"/>
            <a:ext cx="6126112" cy="3540036"/>
          </a:xfrm>
          <a:custGeom>
            <a:avLst/>
            <a:gdLst/>
            <a:ahLst/>
            <a:cxnLst/>
            <a:rect r="r" b="b" t="t" l="l"/>
            <a:pathLst>
              <a:path h="3540036" w="6126112">
                <a:moveTo>
                  <a:pt x="0" y="0"/>
                </a:moveTo>
                <a:lnTo>
                  <a:pt x="6126112" y="0"/>
                </a:lnTo>
                <a:lnTo>
                  <a:pt x="6126112" y="3540037"/>
                </a:lnTo>
                <a:lnTo>
                  <a:pt x="0" y="3540037"/>
                </a:lnTo>
                <a:lnTo>
                  <a:pt x="0" y="0"/>
                </a:lnTo>
                <a:close/>
              </a:path>
            </a:pathLst>
          </a:custGeom>
          <a:blipFill>
            <a:blip r:embed="rId2">
              <a:extLst>
                <a:ext uri="{96DAC541-7B7A-43D3-8B79-37D633B846F1}">
                  <asvg:svgBlip xmlns:asvg="http://schemas.microsoft.com/office/drawing/2016/SVG/main" r:embed="rId3"/>
                </a:ext>
              </a:extLst>
            </a:blip>
            <a:stretch>
              <a:fillRect l="0" t="-6643" r="0" b="0"/>
            </a:stretch>
          </a:blipFill>
        </p:spPr>
      </p:sp>
      <p:sp>
        <p:nvSpPr>
          <p:cNvPr name="Freeform 12" id="12"/>
          <p:cNvSpPr/>
          <p:nvPr/>
        </p:nvSpPr>
        <p:spPr>
          <a:xfrm flipH="false" flipV="false" rot="0">
            <a:off x="1205507" y="1085850"/>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6">
              <a:extLst>
                <a:ext uri="{96DAC541-7B7A-43D3-8B79-37D633B846F1}">
                  <asvg:svgBlip xmlns:asvg="http://schemas.microsoft.com/office/drawing/2016/SVG/main" r:embed="rId7"/>
                </a:ext>
              </a:extLst>
            </a:blip>
            <a:stretch>
              <a:fillRect l="-9407" t="0" r="-19158" b="0"/>
            </a:stretch>
          </a:blipFill>
        </p:spPr>
      </p:sp>
      <p:sp>
        <p:nvSpPr>
          <p:cNvPr name="Freeform 13" id="13"/>
          <p:cNvSpPr/>
          <p:nvPr/>
        </p:nvSpPr>
        <p:spPr>
          <a:xfrm flipH="true" flipV="false" rot="-10800000">
            <a:off x="3642605" y="8456865"/>
            <a:ext cx="3437307" cy="627553"/>
          </a:xfrm>
          <a:custGeom>
            <a:avLst/>
            <a:gdLst/>
            <a:ahLst/>
            <a:cxnLst/>
            <a:rect r="r" b="b" t="t" l="l"/>
            <a:pathLst>
              <a:path h="627553" w="3437307">
                <a:moveTo>
                  <a:pt x="3437306" y="0"/>
                </a:moveTo>
                <a:lnTo>
                  <a:pt x="0" y="0"/>
                </a:lnTo>
                <a:lnTo>
                  <a:pt x="0" y="627553"/>
                </a:lnTo>
                <a:lnTo>
                  <a:pt x="3437306" y="627553"/>
                </a:lnTo>
                <a:lnTo>
                  <a:pt x="3437306" y="0"/>
                </a:lnTo>
                <a:close/>
              </a:path>
            </a:pathLst>
          </a:custGeom>
          <a:blipFill>
            <a:blip r:embed="rId8">
              <a:extLst>
                <a:ext uri="{96DAC541-7B7A-43D3-8B79-37D633B846F1}">
                  <asvg:svgBlip xmlns:asvg="http://schemas.microsoft.com/office/drawing/2016/SVG/main" r:embed="rId9"/>
                </a:ext>
              </a:extLst>
            </a:blip>
            <a:stretch>
              <a:fillRect l="-41802" t="0" r="0" b="0"/>
            </a:stretch>
          </a:blipFill>
        </p:spPr>
      </p:sp>
      <p:sp>
        <p:nvSpPr>
          <p:cNvPr name="Freeform 14" id="14"/>
          <p:cNvSpPr/>
          <p:nvPr/>
        </p:nvSpPr>
        <p:spPr>
          <a:xfrm flipH="true" flipV="false" rot="-10800000">
            <a:off x="1205507" y="8456865"/>
            <a:ext cx="4874195" cy="627553"/>
          </a:xfrm>
          <a:custGeom>
            <a:avLst/>
            <a:gdLst/>
            <a:ahLst/>
            <a:cxnLst/>
            <a:rect r="r" b="b" t="t" l="l"/>
            <a:pathLst>
              <a:path h="627553" w="4874195">
                <a:moveTo>
                  <a:pt x="4874195" y="0"/>
                </a:moveTo>
                <a:lnTo>
                  <a:pt x="0" y="0"/>
                </a:lnTo>
                <a:lnTo>
                  <a:pt x="0" y="627553"/>
                </a:lnTo>
                <a:lnTo>
                  <a:pt x="4874195" y="627553"/>
                </a:lnTo>
                <a:lnTo>
                  <a:pt x="487419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true" flipV="false" rot="-10800000">
            <a:off x="3642605" y="7695918"/>
            <a:ext cx="3437307" cy="627553"/>
          </a:xfrm>
          <a:custGeom>
            <a:avLst/>
            <a:gdLst/>
            <a:ahLst/>
            <a:cxnLst/>
            <a:rect r="r" b="b" t="t" l="l"/>
            <a:pathLst>
              <a:path h="627553" w="3437307">
                <a:moveTo>
                  <a:pt x="3437306" y="0"/>
                </a:moveTo>
                <a:lnTo>
                  <a:pt x="0" y="0"/>
                </a:lnTo>
                <a:lnTo>
                  <a:pt x="0" y="627552"/>
                </a:lnTo>
                <a:lnTo>
                  <a:pt x="3437306" y="627552"/>
                </a:lnTo>
                <a:lnTo>
                  <a:pt x="3437306" y="0"/>
                </a:lnTo>
                <a:close/>
              </a:path>
            </a:pathLst>
          </a:custGeom>
          <a:blipFill>
            <a:blip r:embed="rId8">
              <a:extLst>
                <a:ext uri="{96DAC541-7B7A-43D3-8B79-37D633B846F1}">
                  <asvg:svgBlip xmlns:asvg="http://schemas.microsoft.com/office/drawing/2016/SVG/main" r:embed="rId9"/>
                </a:ext>
              </a:extLst>
            </a:blip>
            <a:stretch>
              <a:fillRect l="-41802" t="0" r="0" b="0"/>
            </a:stretch>
          </a:blipFill>
        </p:spPr>
      </p:sp>
      <p:sp>
        <p:nvSpPr>
          <p:cNvPr name="Freeform 16" id="16"/>
          <p:cNvSpPr/>
          <p:nvPr/>
        </p:nvSpPr>
        <p:spPr>
          <a:xfrm flipH="true" flipV="false" rot="-10800000">
            <a:off x="1205507" y="7695918"/>
            <a:ext cx="4874195" cy="627553"/>
          </a:xfrm>
          <a:custGeom>
            <a:avLst/>
            <a:gdLst/>
            <a:ahLst/>
            <a:cxnLst/>
            <a:rect r="r" b="b" t="t" l="l"/>
            <a:pathLst>
              <a:path h="627553" w="4874195">
                <a:moveTo>
                  <a:pt x="4874195" y="0"/>
                </a:moveTo>
                <a:lnTo>
                  <a:pt x="0" y="0"/>
                </a:lnTo>
                <a:lnTo>
                  <a:pt x="0" y="627552"/>
                </a:lnTo>
                <a:lnTo>
                  <a:pt x="4874195" y="627552"/>
                </a:lnTo>
                <a:lnTo>
                  <a:pt x="487419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true" flipV="false" rot="-10800000">
            <a:off x="3642605" y="6934970"/>
            <a:ext cx="3437307" cy="627553"/>
          </a:xfrm>
          <a:custGeom>
            <a:avLst/>
            <a:gdLst/>
            <a:ahLst/>
            <a:cxnLst/>
            <a:rect r="r" b="b" t="t" l="l"/>
            <a:pathLst>
              <a:path h="627553" w="3437307">
                <a:moveTo>
                  <a:pt x="3437306" y="0"/>
                </a:moveTo>
                <a:lnTo>
                  <a:pt x="0" y="0"/>
                </a:lnTo>
                <a:lnTo>
                  <a:pt x="0" y="627552"/>
                </a:lnTo>
                <a:lnTo>
                  <a:pt x="3437306" y="627552"/>
                </a:lnTo>
                <a:lnTo>
                  <a:pt x="3437306" y="0"/>
                </a:lnTo>
                <a:close/>
              </a:path>
            </a:pathLst>
          </a:custGeom>
          <a:blipFill>
            <a:blip r:embed="rId8">
              <a:extLst>
                <a:ext uri="{96DAC541-7B7A-43D3-8B79-37D633B846F1}">
                  <asvg:svgBlip xmlns:asvg="http://schemas.microsoft.com/office/drawing/2016/SVG/main" r:embed="rId9"/>
                </a:ext>
              </a:extLst>
            </a:blip>
            <a:stretch>
              <a:fillRect l="-41802" t="0" r="0" b="0"/>
            </a:stretch>
          </a:blipFill>
        </p:spPr>
      </p:sp>
      <p:sp>
        <p:nvSpPr>
          <p:cNvPr name="Freeform 18" id="18"/>
          <p:cNvSpPr/>
          <p:nvPr/>
        </p:nvSpPr>
        <p:spPr>
          <a:xfrm flipH="true" flipV="false" rot="-10800000">
            <a:off x="1205507" y="6934970"/>
            <a:ext cx="4874195" cy="627553"/>
          </a:xfrm>
          <a:custGeom>
            <a:avLst/>
            <a:gdLst/>
            <a:ahLst/>
            <a:cxnLst/>
            <a:rect r="r" b="b" t="t" l="l"/>
            <a:pathLst>
              <a:path h="627553" w="4874195">
                <a:moveTo>
                  <a:pt x="4874195" y="0"/>
                </a:moveTo>
                <a:lnTo>
                  <a:pt x="0" y="0"/>
                </a:lnTo>
                <a:lnTo>
                  <a:pt x="0" y="627552"/>
                </a:lnTo>
                <a:lnTo>
                  <a:pt x="4874195" y="627552"/>
                </a:lnTo>
                <a:lnTo>
                  <a:pt x="487419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true" flipV="false" rot="-10800000">
            <a:off x="3642605" y="6174022"/>
            <a:ext cx="3437307" cy="627553"/>
          </a:xfrm>
          <a:custGeom>
            <a:avLst/>
            <a:gdLst/>
            <a:ahLst/>
            <a:cxnLst/>
            <a:rect r="r" b="b" t="t" l="l"/>
            <a:pathLst>
              <a:path h="627553" w="3437307">
                <a:moveTo>
                  <a:pt x="3437306" y="0"/>
                </a:moveTo>
                <a:lnTo>
                  <a:pt x="0" y="0"/>
                </a:lnTo>
                <a:lnTo>
                  <a:pt x="0" y="627552"/>
                </a:lnTo>
                <a:lnTo>
                  <a:pt x="3437306" y="627552"/>
                </a:lnTo>
                <a:lnTo>
                  <a:pt x="3437306" y="0"/>
                </a:lnTo>
                <a:close/>
              </a:path>
            </a:pathLst>
          </a:custGeom>
          <a:blipFill>
            <a:blip r:embed="rId8">
              <a:extLst>
                <a:ext uri="{96DAC541-7B7A-43D3-8B79-37D633B846F1}">
                  <asvg:svgBlip xmlns:asvg="http://schemas.microsoft.com/office/drawing/2016/SVG/main" r:embed="rId9"/>
                </a:ext>
              </a:extLst>
            </a:blip>
            <a:stretch>
              <a:fillRect l="-41802" t="0" r="0" b="0"/>
            </a:stretch>
          </a:blipFill>
        </p:spPr>
      </p:sp>
      <p:sp>
        <p:nvSpPr>
          <p:cNvPr name="Freeform 20" id="20"/>
          <p:cNvSpPr/>
          <p:nvPr/>
        </p:nvSpPr>
        <p:spPr>
          <a:xfrm flipH="true" flipV="false" rot="-10800000">
            <a:off x="1205507" y="6174022"/>
            <a:ext cx="4874195" cy="627553"/>
          </a:xfrm>
          <a:custGeom>
            <a:avLst/>
            <a:gdLst/>
            <a:ahLst/>
            <a:cxnLst/>
            <a:rect r="r" b="b" t="t" l="l"/>
            <a:pathLst>
              <a:path h="627553" w="4874195">
                <a:moveTo>
                  <a:pt x="4874195" y="0"/>
                </a:moveTo>
                <a:lnTo>
                  <a:pt x="0" y="0"/>
                </a:lnTo>
                <a:lnTo>
                  <a:pt x="0" y="627552"/>
                </a:lnTo>
                <a:lnTo>
                  <a:pt x="4874195" y="627552"/>
                </a:lnTo>
                <a:lnTo>
                  <a:pt x="487419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360237" y="6274606"/>
            <a:ext cx="324050" cy="422216"/>
          </a:xfrm>
          <a:custGeom>
            <a:avLst/>
            <a:gdLst/>
            <a:ahLst/>
            <a:cxnLst/>
            <a:rect r="r" b="b" t="t" l="l"/>
            <a:pathLst>
              <a:path h="422216" w="324050">
                <a:moveTo>
                  <a:pt x="0" y="0"/>
                </a:moveTo>
                <a:lnTo>
                  <a:pt x="324050" y="0"/>
                </a:lnTo>
                <a:lnTo>
                  <a:pt x="324050" y="422216"/>
                </a:lnTo>
                <a:lnTo>
                  <a:pt x="0" y="4222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327333" y="7054304"/>
            <a:ext cx="389858" cy="388884"/>
          </a:xfrm>
          <a:custGeom>
            <a:avLst/>
            <a:gdLst/>
            <a:ahLst/>
            <a:cxnLst/>
            <a:rect r="r" b="b" t="t" l="l"/>
            <a:pathLst>
              <a:path h="388884" w="389858">
                <a:moveTo>
                  <a:pt x="0" y="0"/>
                </a:moveTo>
                <a:lnTo>
                  <a:pt x="389858" y="0"/>
                </a:lnTo>
                <a:lnTo>
                  <a:pt x="389858" y="388884"/>
                </a:lnTo>
                <a:lnTo>
                  <a:pt x="0" y="3888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327333" y="7894442"/>
            <a:ext cx="389858" cy="230504"/>
          </a:xfrm>
          <a:custGeom>
            <a:avLst/>
            <a:gdLst/>
            <a:ahLst/>
            <a:cxnLst/>
            <a:rect r="r" b="b" t="t" l="l"/>
            <a:pathLst>
              <a:path h="230504" w="389858">
                <a:moveTo>
                  <a:pt x="0" y="0"/>
                </a:moveTo>
                <a:lnTo>
                  <a:pt x="389858" y="0"/>
                </a:lnTo>
                <a:lnTo>
                  <a:pt x="389858" y="230504"/>
                </a:lnTo>
                <a:lnTo>
                  <a:pt x="0" y="23050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1402684" y="8552731"/>
            <a:ext cx="239157" cy="435821"/>
          </a:xfrm>
          <a:custGeom>
            <a:avLst/>
            <a:gdLst/>
            <a:ahLst/>
            <a:cxnLst/>
            <a:rect r="r" b="b" t="t" l="l"/>
            <a:pathLst>
              <a:path h="435821" w="239157">
                <a:moveTo>
                  <a:pt x="0" y="0"/>
                </a:moveTo>
                <a:lnTo>
                  <a:pt x="239157" y="0"/>
                </a:lnTo>
                <a:lnTo>
                  <a:pt x="239157" y="435821"/>
                </a:lnTo>
                <a:lnTo>
                  <a:pt x="0" y="43582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5" id="25"/>
          <p:cNvSpPr txBox="true"/>
          <p:nvPr/>
        </p:nvSpPr>
        <p:spPr>
          <a:xfrm rot="0">
            <a:off x="287483" y="2579959"/>
            <a:ext cx="14221004" cy="2307536"/>
          </a:xfrm>
          <a:prstGeom prst="rect">
            <a:avLst/>
          </a:prstGeom>
        </p:spPr>
        <p:txBody>
          <a:bodyPr anchor="t" rtlCol="false" tIns="0" lIns="0" bIns="0" rIns="0">
            <a:spAutoFit/>
          </a:bodyPr>
          <a:lstStyle/>
          <a:p>
            <a:pPr algn="l">
              <a:lnSpc>
                <a:spcPts val="18762"/>
              </a:lnSpc>
              <a:spcBef>
                <a:spcPct val="0"/>
              </a:spcBef>
            </a:pPr>
            <a:r>
              <a:rPr lang="en-US" sz="13402">
                <a:solidFill>
                  <a:srgbClr val="34520D"/>
                </a:solidFill>
                <a:latin typeface="AC Steelfish"/>
                <a:ea typeface="AC Steelfish"/>
                <a:cs typeface="AC Steelfish"/>
                <a:sym typeface="AC Steelfish"/>
              </a:rPr>
              <a:t>THANK YOU I-DRAGONS</a:t>
            </a:r>
          </a:p>
        </p:txBody>
      </p:sp>
      <p:sp>
        <p:nvSpPr>
          <p:cNvPr name="Freeform 26" id="26"/>
          <p:cNvSpPr/>
          <p:nvPr/>
        </p:nvSpPr>
        <p:spPr>
          <a:xfrm flipH="true" flipV="false" rot="0">
            <a:off x="9546389" y="1798959"/>
            <a:ext cx="1778089" cy="1613616"/>
          </a:xfrm>
          <a:custGeom>
            <a:avLst/>
            <a:gdLst/>
            <a:ahLst/>
            <a:cxnLst/>
            <a:rect r="r" b="b" t="t" l="l"/>
            <a:pathLst>
              <a:path h="1613616" w="1778089">
                <a:moveTo>
                  <a:pt x="1778089" y="0"/>
                </a:moveTo>
                <a:lnTo>
                  <a:pt x="0" y="0"/>
                </a:lnTo>
                <a:lnTo>
                  <a:pt x="0" y="1613616"/>
                </a:lnTo>
                <a:lnTo>
                  <a:pt x="1778089" y="1613616"/>
                </a:lnTo>
                <a:lnTo>
                  <a:pt x="1778089"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7" id="27"/>
          <p:cNvSpPr/>
          <p:nvPr/>
        </p:nvSpPr>
        <p:spPr>
          <a:xfrm flipH="false" flipV="false" rot="0">
            <a:off x="14263499" y="9198748"/>
            <a:ext cx="4024501" cy="1014628"/>
          </a:xfrm>
          <a:custGeom>
            <a:avLst/>
            <a:gdLst/>
            <a:ahLst/>
            <a:cxnLst/>
            <a:rect r="r" b="b" t="t" l="l"/>
            <a:pathLst>
              <a:path h="1014628" w="4024501">
                <a:moveTo>
                  <a:pt x="0" y="0"/>
                </a:moveTo>
                <a:lnTo>
                  <a:pt x="4024501" y="0"/>
                </a:lnTo>
                <a:lnTo>
                  <a:pt x="4024501" y="1014628"/>
                </a:lnTo>
                <a:lnTo>
                  <a:pt x="0" y="1014628"/>
                </a:lnTo>
                <a:lnTo>
                  <a:pt x="0" y="0"/>
                </a:lnTo>
                <a:close/>
              </a:path>
            </a:pathLst>
          </a:custGeom>
          <a:blipFill>
            <a:blip r:embed="rId20"/>
            <a:stretch>
              <a:fillRect l="0" t="0" r="0" b="0"/>
            </a:stretch>
          </a:blipFill>
        </p:spPr>
      </p:sp>
      <p:sp>
        <p:nvSpPr>
          <p:cNvPr name="Freeform 28" id="28"/>
          <p:cNvSpPr/>
          <p:nvPr/>
        </p:nvSpPr>
        <p:spPr>
          <a:xfrm flipH="false" flipV="false" rot="0">
            <a:off x="5465428" y="-711925"/>
            <a:ext cx="3401348" cy="2888312"/>
          </a:xfrm>
          <a:custGeom>
            <a:avLst/>
            <a:gdLst/>
            <a:ahLst/>
            <a:cxnLst/>
            <a:rect r="r" b="b" t="t" l="l"/>
            <a:pathLst>
              <a:path h="2888312" w="3401348">
                <a:moveTo>
                  <a:pt x="0" y="0"/>
                </a:moveTo>
                <a:lnTo>
                  <a:pt x="3401348" y="0"/>
                </a:lnTo>
                <a:lnTo>
                  <a:pt x="3401348" y="2888312"/>
                </a:lnTo>
                <a:lnTo>
                  <a:pt x="0" y="288831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9" id="29"/>
          <p:cNvSpPr/>
          <p:nvPr/>
        </p:nvSpPr>
        <p:spPr>
          <a:xfrm flipH="false" flipV="false" rot="0">
            <a:off x="7079911" y="7943522"/>
            <a:ext cx="2909646" cy="2343478"/>
          </a:xfrm>
          <a:custGeom>
            <a:avLst/>
            <a:gdLst/>
            <a:ahLst/>
            <a:cxnLst/>
            <a:rect r="r" b="b" t="t" l="l"/>
            <a:pathLst>
              <a:path h="2343478" w="2909646">
                <a:moveTo>
                  <a:pt x="0" y="0"/>
                </a:moveTo>
                <a:lnTo>
                  <a:pt x="2909647" y="0"/>
                </a:lnTo>
                <a:lnTo>
                  <a:pt x="2909647" y="2343478"/>
                </a:lnTo>
                <a:lnTo>
                  <a:pt x="0" y="234347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0" id="30"/>
          <p:cNvSpPr/>
          <p:nvPr/>
        </p:nvSpPr>
        <p:spPr>
          <a:xfrm flipH="false" flipV="false" rot="0">
            <a:off x="10251080" y="2605767"/>
            <a:ext cx="5368127" cy="6214908"/>
          </a:xfrm>
          <a:custGeom>
            <a:avLst/>
            <a:gdLst/>
            <a:ahLst/>
            <a:cxnLst/>
            <a:rect r="r" b="b" t="t" l="l"/>
            <a:pathLst>
              <a:path h="6214908" w="5368127">
                <a:moveTo>
                  <a:pt x="0" y="0"/>
                </a:moveTo>
                <a:lnTo>
                  <a:pt x="5368127" y="0"/>
                </a:lnTo>
                <a:lnTo>
                  <a:pt x="5368127" y="6214908"/>
                </a:lnTo>
                <a:lnTo>
                  <a:pt x="0" y="6214908"/>
                </a:lnTo>
                <a:lnTo>
                  <a:pt x="0" y="0"/>
                </a:lnTo>
                <a:close/>
              </a:path>
            </a:pathLst>
          </a:custGeom>
          <a:blipFill>
            <a:blip r:embed="rId25"/>
            <a:stretch>
              <a:fillRect l="0" t="0" r="0" b="0"/>
            </a:stretch>
          </a:blipFill>
        </p:spPr>
      </p:sp>
      <p:sp>
        <p:nvSpPr>
          <p:cNvPr name="TextBox 31" id="31"/>
          <p:cNvSpPr txBox="true"/>
          <p:nvPr/>
        </p:nvSpPr>
        <p:spPr>
          <a:xfrm rot="0">
            <a:off x="2345321" y="1207473"/>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
        <p:nvSpPr>
          <p:cNvPr name="TextBox 32" id="32"/>
          <p:cNvSpPr txBox="true"/>
          <p:nvPr/>
        </p:nvSpPr>
        <p:spPr>
          <a:xfrm rot="0">
            <a:off x="1205507" y="4932898"/>
            <a:ext cx="7567615" cy="789156"/>
          </a:xfrm>
          <a:prstGeom prst="rect">
            <a:avLst/>
          </a:prstGeom>
        </p:spPr>
        <p:txBody>
          <a:bodyPr anchor="t" rtlCol="false" tIns="0" lIns="0" bIns="0" rIns="0">
            <a:spAutoFit/>
          </a:bodyPr>
          <a:lstStyle/>
          <a:p>
            <a:pPr algn="l">
              <a:lnSpc>
                <a:spcPts val="3219"/>
              </a:lnSpc>
              <a:spcBef>
                <a:spcPct val="0"/>
              </a:spcBef>
            </a:pPr>
            <a:r>
              <a:rPr lang="en-US" b="true" sz="2299">
                <a:solidFill>
                  <a:srgbClr val="172900"/>
                </a:solidFill>
                <a:latin typeface="Rosario Bold"/>
                <a:ea typeface="Rosario Bold"/>
                <a:cs typeface="Rosario Bold"/>
                <a:sym typeface="Rosario Bold"/>
              </a:rPr>
              <a:t>For further inquiries or collaborations, feel free to reach out. Your ideas and enthusiasm drive positive change.</a:t>
            </a:r>
          </a:p>
        </p:txBody>
      </p:sp>
      <p:sp>
        <p:nvSpPr>
          <p:cNvPr name="TextBox 33" id="33"/>
          <p:cNvSpPr txBox="true"/>
          <p:nvPr/>
        </p:nvSpPr>
        <p:spPr>
          <a:xfrm rot="0">
            <a:off x="2291182" y="8513970"/>
            <a:ext cx="4788730" cy="306705"/>
          </a:xfrm>
          <a:prstGeom prst="rect">
            <a:avLst/>
          </a:prstGeom>
        </p:spPr>
        <p:txBody>
          <a:bodyPr anchor="t" rtlCol="false" tIns="0" lIns="0" bIns="0" rIns="0">
            <a:spAutoFit/>
          </a:bodyPr>
          <a:lstStyle/>
          <a:p>
            <a:pPr algn="l">
              <a:lnSpc>
                <a:spcPts val="2520"/>
              </a:lnSpc>
              <a:spcBef>
                <a:spcPct val="0"/>
              </a:spcBef>
            </a:pPr>
            <a:r>
              <a:rPr lang="en-US" sz="1800">
                <a:solidFill>
                  <a:srgbClr val="FFFFEF"/>
                </a:solidFill>
                <a:latin typeface="Rosario"/>
                <a:ea typeface="Rosario"/>
                <a:cs typeface="Rosario"/>
                <a:sym typeface="Rosario"/>
              </a:rPr>
              <a:t>McMaster University istudy, Hamilton Ontraio</a:t>
            </a:r>
          </a:p>
        </p:txBody>
      </p:sp>
      <p:sp>
        <p:nvSpPr>
          <p:cNvPr name="TextBox 34" id="34"/>
          <p:cNvSpPr txBox="true"/>
          <p:nvPr/>
        </p:nvSpPr>
        <p:spPr>
          <a:xfrm rot="0">
            <a:off x="2291182" y="7743497"/>
            <a:ext cx="4788730" cy="422275"/>
          </a:xfrm>
          <a:prstGeom prst="rect">
            <a:avLst/>
          </a:prstGeom>
        </p:spPr>
        <p:txBody>
          <a:bodyPr anchor="t" rtlCol="false" tIns="0" lIns="0" bIns="0" rIns="0">
            <a:spAutoFit/>
          </a:bodyPr>
          <a:lstStyle/>
          <a:p>
            <a:pPr algn="l">
              <a:lnSpc>
                <a:spcPts val="3499"/>
              </a:lnSpc>
              <a:spcBef>
                <a:spcPct val="0"/>
              </a:spcBef>
            </a:pPr>
            <a:r>
              <a:rPr lang="en-US" sz="2499">
                <a:solidFill>
                  <a:srgbClr val="FFFFEF"/>
                </a:solidFill>
                <a:latin typeface="Rosario"/>
                <a:ea typeface="Rosario"/>
                <a:cs typeface="Rosario"/>
                <a:sym typeface="Rosario"/>
              </a:rPr>
              <a:t>hello@bsb.com</a:t>
            </a:r>
          </a:p>
        </p:txBody>
      </p:sp>
      <p:sp>
        <p:nvSpPr>
          <p:cNvPr name="TextBox 35" id="35"/>
          <p:cNvSpPr txBox="true"/>
          <p:nvPr/>
        </p:nvSpPr>
        <p:spPr>
          <a:xfrm rot="0">
            <a:off x="2291182" y="6982549"/>
            <a:ext cx="4788730" cy="422275"/>
          </a:xfrm>
          <a:prstGeom prst="rect">
            <a:avLst/>
          </a:prstGeom>
        </p:spPr>
        <p:txBody>
          <a:bodyPr anchor="t" rtlCol="false" tIns="0" lIns="0" bIns="0" rIns="0">
            <a:spAutoFit/>
          </a:bodyPr>
          <a:lstStyle/>
          <a:p>
            <a:pPr algn="l">
              <a:lnSpc>
                <a:spcPts val="3499"/>
              </a:lnSpc>
              <a:spcBef>
                <a:spcPct val="0"/>
              </a:spcBef>
            </a:pPr>
            <a:r>
              <a:rPr lang="en-US" sz="2499">
                <a:solidFill>
                  <a:srgbClr val="FFFFEF"/>
                </a:solidFill>
                <a:latin typeface="Rosario"/>
                <a:ea typeface="Rosario"/>
                <a:cs typeface="Rosario"/>
                <a:sym typeface="Rosario"/>
              </a:rPr>
              <a:t>www.bsb.com</a:t>
            </a:r>
          </a:p>
        </p:txBody>
      </p:sp>
      <p:sp>
        <p:nvSpPr>
          <p:cNvPr name="TextBox 36" id="36"/>
          <p:cNvSpPr txBox="true"/>
          <p:nvPr/>
        </p:nvSpPr>
        <p:spPr>
          <a:xfrm rot="0">
            <a:off x="2291182" y="6226981"/>
            <a:ext cx="4788730" cy="422275"/>
          </a:xfrm>
          <a:prstGeom prst="rect">
            <a:avLst/>
          </a:prstGeom>
        </p:spPr>
        <p:txBody>
          <a:bodyPr anchor="t" rtlCol="false" tIns="0" lIns="0" bIns="0" rIns="0">
            <a:spAutoFit/>
          </a:bodyPr>
          <a:lstStyle/>
          <a:p>
            <a:pPr algn="l">
              <a:lnSpc>
                <a:spcPts val="3499"/>
              </a:lnSpc>
              <a:spcBef>
                <a:spcPct val="0"/>
              </a:spcBef>
            </a:pPr>
            <a:r>
              <a:rPr lang="en-US" sz="2499">
                <a:solidFill>
                  <a:srgbClr val="FFFFEF"/>
                </a:solidFill>
                <a:latin typeface="Rosario"/>
                <a:ea typeface="Rosario"/>
                <a:cs typeface="Rosario"/>
                <a:sym typeface="Rosario"/>
              </a:rPr>
              <a:t>123-456-7890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grpSp>
        <p:nvGrpSpPr>
          <p:cNvPr name="Group 2" id="2"/>
          <p:cNvGrpSpPr/>
          <p:nvPr/>
        </p:nvGrpSpPr>
        <p:grpSpPr>
          <a:xfrm rot="0">
            <a:off x="-691347" y="-719065"/>
            <a:ext cx="6225380" cy="11725130"/>
            <a:chOff x="0" y="0"/>
            <a:chExt cx="1901004" cy="3580426"/>
          </a:xfrm>
        </p:grpSpPr>
        <p:sp>
          <p:nvSpPr>
            <p:cNvPr name="Freeform 3" id="3"/>
            <p:cNvSpPr/>
            <p:nvPr/>
          </p:nvSpPr>
          <p:spPr>
            <a:xfrm flipH="false" flipV="false" rot="0">
              <a:off x="0" y="0"/>
              <a:ext cx="1901004" cy="3580426"/>
            </a:xfrm>
            <a:custGeom>
              <a:avLst/>
              <a:gdLst/>
              <a:ahLst/>
              <a:cxnLst/>
              <a:rect r="r" b="b" t="t" l="l"/>
              <a:pathLst>
                <a:path h="3580426" w="1901004">
                  <a:moveTo>
                    <a:pt x="0" y="0"/>
                  </a:moveTo>
                  <a:lnTo>
                    <a:pt x="1901004" y="0"/>
                  </a:lnTo>
                  <a:lnTo>
                    <a:pt x="1901004" y="3580426"/>
                  </a:lnTo>
                  <a:lnTo>
                    <a:pt x="0" y="3580426"/>
                  </a:lnTo>
                  <a:close/>
                </a:path>
              </a:pathLst>
            </a:custGeom>
            <a:solidFill>
              <a:srgbClr val="34520D"/>
            </a:solidFill>
          </p:spPr>
        </p:sp>
        <p:sp>
          <p:nvSpPr>
            <p:cNvPr name="TextBox 4" id="4"/>
            <p:cNvSpPr txBox="true"/>
            <p:nvPr/>
          </p:nvSpPr>
          <p:spPr>
            <a:xfrm>
              <a:off x="0" y="-47625"/>
              <a:ext cx="1901004" cy="362805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5400000">
            <a:off x="-3063056" y="337862"/>
            <a:ext cx="6126112" cy="3540036"/>
          </a:xfrm>
          <a:custGeom>
            <a:avLst/>
            <a:gdLst/>
            <a:ahLst/>
            <a:cxnLst/>
            <a:rect r="r" b="b" t="t" l="l"/>
            <a:pathLst>
              <a:path h="3540036" w="6126112">
                <a:moveTo>
                  <a:pt x="0" y="3540037"/>
                </a:moveTo>
                <a:lnTo>
                  <a:pt x="6126112" y="3540037"/>
                </a:lnTo>
                <a:lnTo>
                  <a:pt x="6126112" y="0"/>
                </a:lnTo>
                <a:lnTo>
                  <a:pt x="0" y="0"/>
                </a:lnTo>
                <a:lnTo>
                  <a:pt x="0" y="3540037"/>
                </a:lnTo>
                <a:close/>
              </a:path>
            </a:pathLst>
          </a:custGeom>
          <a:blipFill>
            <a:blip r:embed="rId2">
              <a:extLst>
                <a:ext uri="{96DAC541-7B7A-43D3-8B79-37D633B846F1}">
                  <asvg:svgBlip xmlns:asvg="http://schemas.microsoft.com/office/drawing/2016/SVG/main" r:embed="rId3"/>
                </a:ext>
              </a:extLst>
            </a:blip>
            <a:stretch>
              <a:fillRect l="0" t="-6643" r="0" b="0"/>
            </a:stretch>
          </a:blipFill>
        </p:spPr>
      </p:sp>
      <p:sp>
        <p:nvSpPr>
          <p:cNvPr name="Freeform 6" id="6"/>
          <p:cNvSpPr/>
          <p:nvPr/>
        </p:nvSpPr>
        <p:spPr>
          <a:xfrm flipH="false" flipV="true" rot="5400000">
            <a:off x="-3063056" y="6517192"/>
            <a:ext cx="6126112" cy="3540036"/>
          </a:xfrm>
          <a:custGeom>
            <a:avLst/>
            <a:gdLst/>
            <a:ahLst/>
            <a:cxnLst/>
            <a:rect r="r" b="b" t="t" l="l"/>
            <a:pathLst>
              <a:path h="3540036" w="6126112">
                <a:moveTo>
                  <a:pt x="0" y="3540037"/>
                </a:moveTo>
                <a:lnTo>
                  <a:pt x="6126112" y="3540037"/>
                </a:lnTo>
                <a:lnTo>
                  <a:pt x="6126112" y="0"/>
                </a:lnTo>
                <a:lnTo>
                  <a:pt x="0" y="0"/>
                </a:lnTo>
                <a:lnTo>
                  <a:pt x="0" y="3540037"/>
                </a:lnTo>
                <a:close/>
              </a:path>
            </a:pathLst>
          </a:custGeom>
          <a:blipFill>
            <a:blip r:embed="rId2">
              <a:extLst>
                <a:ext uri="{96DAC541-7B7A-43D3-8B79-37D633B846F1}">
                  <asvg:svgBlip xmlns:asvg="http://schemas.microsoft.com/office/drawing/2016/SVG/main" r:embed="rId3"/>
                </a:ext>
              </a:extLst>
            </a:blip>
            <a:stretch>
              <a:fillRect l="0" t="-6643" r="0" b="0"/>
            </a:stretch>
          </a:blipFill>
        </p:spPr>
      </p:sp>
      <p:sp>
        <p:nvSpPr>
          <p:cNvPr name="Freeform 7" id="7"/>
          <p:cNvSpPr/>
          <p:nvPr/>
        </p:nvSpPr>
        <p:spPr>
          <a:xfrm flipH="false" flipV="false" rot="0">
            <a:off x="435664" y="5002228"/>
            <a:ext cx="4656929" cy="3899589"/>
          </a:xfrm>
          <a:custGeom>
            <a:avLst/>
            <a:gdLst/>
            <a:ahLst/>
            <a:cxnLst/>
            <a:rect r="r" b="b" t="t" l="l"/>
            <a:pathLst>
              <a:path h="3899589" w="4656929">
                <a:moveTo>
                  <a:pt x="0" y="0"/>
                </a:moveTo>
                <a:lnTo>
                  <a:pt x="4656929" y="0"/>
                </a:lnTo>
                <a:lnTo>
                  <a:pt x="4656929" y="3899589"/>
                </a:lnTo>
                <a:lnTo>
                  <a:pt x="0" y="3899589"/>
                </a:lnTo>
                <a:lnTo>
                  <a:pt x="0" y="0"/>
                </a:lnTo>
                <a:close/>
              </a:path>
            </a:pathLst>
          </a:custGeom>
          <a:blipFill>
            <a:blip r:embed="rId4">
              <a:extLst>
                <a:ext uri="{96DAC541-7B7A-43D3-8B79-37D633B846F1}">
                  <asvg:svgBlip xmlns:asvg="http://schemas.microsoft.com/office/drawing/2016/SVG/main" r:embed="rId5"/>
                </a:ext>
              </a:extLst>
            </a:blip>
            <a:stretch>
              <a:fillRect l="0" t="-92754" r="-61812" b="0"/>
            </a:stretch>
          </a:blipFill>
        </p:spPr>
      </p:sp>
      <p:grpSp>
        <p:nvGrpSpPr>
          <p:cNvPr name="Group 8" id="8"/>
          <p:cNvGrpSpPr/>
          <p:nvPr/>
        </p:nvGrpSpPr>
        <p:grpSpPr>
          <a:xfrm rot="-5400000">
            <a:off x="-256644" y="3371924"/>
            <a:ext cx="11131109" cy="3260609"/>
            <a:chOff x="0" y="0"/>
            <a:chExt cx="1535905" cy="449909"/>
          </a:xfrm>
        </p:grpSpPr>
        <p:sp>
          <p:nvSpPr>
            <p:cNvPr name="Freeform 9" id="9"/>
            <p:cNvSpPr/>
            <p:nvPr/>
          </p:nvSpPr>
          <p:spPr>
            <a:xfrm flipH="false" flipV="false" rot="0">
              <a:off x="0" y="0"/>
              <a:ext cx="1535905" cy="449909"/>
            </a:xfrm>
            <a:custGeom>
              <a:avLst/>
              <a:gdLst/>
              <a:ahLst/>
              <a:cxnLst/>
              <a:rect r="r" b="b" t="t" l="l"/>
              <a:pathLst>
                <a:path h="449909" w="1535905">
                  <a:moveTo>
                    <a:pt x="512245" y="19070"/>
                  </a:moveTo>
                  <a:cubicBezTo>
                    <a:pt x="590733" y="7556"/>
                    <a:pt x="680506" y="0"/>
                    <a:pt x="768366" y="0"/>
                  </a:cubicBezTo>
                  <a:cubicBezTo>
                    <a:pt x="856229" y="0"/>
                    <a:pt x="940774" y="6476"/>
                    <a:pt x="1018686" y="17990"/>
                  </a:cubicBezTo>
                  <a:cubicBezTo>
                    <a:pt x="1020346" y="18350"/>
                    <a:pt x="1022003" y="18350"/>
                    <a:pt x="1023660" y="18710"/>
                  </a:cubicBezTo>
                  <a:cubicBezTo>
                    <a:pt x="1316253" y="64765"/>
                    <a:pt x="1531761" y="186379"/>
                    <a:pt x="1535905" y="320441"/>
                  </a:cubicBezTo>
                  <a:lnTo>
                    <a:pt x="1535905" y="449909"/>
                  </a:lnTo>
                  <a:lnTo>
                    <a:pt x="0" y="449909"/>
                  </a:lnTo>
                  <a:lnTo>
                    <a:pt x="0" y="320537"/>
                  </a:lnTo>
                  <a:cubicBezTo>
                    <a:pt x="4144" y="185660"/>
                    <a:pt x="216336" y="64045"/>
                    <a:pt x="512245" y="19070"/>
                  </a:cubicBezTo>
                  <a:close/>
                </a:path>
              </a:pathLst>
            </a:custGeom>
            <a:solidFill>
              <a:srgbClr val="FFFFEF"/>
            </a:solidFill>
          </p:spPr>
        </p:sp>
        <p:sp>
          <p:nvSpPr>
            <p:cNvPr name="TextBox 10" id="10"/>
            <p:cNvSpPr txBox="true"/>
            <p:nvPr/>
          </p:nvSpPr>
          <p:spPr>
            <a:xfrm>
              <a:off x="0" y="79375"/>
              <a:ext cx="1535905" cy="3705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816311" y="1242308"/>
            <a:ext cx="11442989" cy="2590800"/>
          </a:xfrm>
          <a:prstGeom prst="rect">
            <a:avLst/>
          </a:prstGeom>
        </p:spPr>
        <p:txBody>
          <a:bodyPr anchor="t" rtlCol="false" tIns="0" lIns="0" bIns="0" rIns="0">
            <a:spAutoFit/>
          </a:bodyPr>
          <a:lstStyle/>
          <a:p>
            <a:pPr algn="r">
              <a:lnSpc>
                <a:spcPts val="21000"/>
              </a:lnSpc>
              <a:spcBef>
                <a:spcPct val="0"/>
              </a:spcBef>
            </a:pPr>
            <a:r>
              <a:rPr lang="en-US" sz="15000">
                <a:solidFill>
                  <a:srgbClr val="34520D"/>
                </a:solidFill>
                <a:latin typeface="AC Steelfish"/>
                <a:ea typeface="AC Steelfish"/>
                <a:cs typeface="AC Steelfish"/>
                <a:sym typeface="AC Steelfish"/>
              </a:rPr>
              <a:t>TABLE OF CONTENTS</a:t>
            </a:r>
          </a:p>
        </p:txBody>
      </p:sp>
      <p:sp>
        <p:nvSpPr>
          <p:cNvPr name="AutoShape 12" id="12"/>
          <p:cNvSpPr/>
          <p:nvPr/>
        </p:nvSpPr>
        <p:spPr>
          <a:xfrm>
            <a:off x="4764196" y="3766433"/>
            <a:ext cx="14937019" cy="0"/>
          </a:xfrm>
          <a:prstGeom prst="line">
            <a:avLst/>
          </a:prstGeom>
          <a:ln cap="rnd" w="95250">
            <a:solidFill>
              <a:srgbClr val="67A516"/>
            </a:solidFill>
            <a:prstDash val="lgDash"/>
            <a:headEnd type="diamond" len="lg" w="lg"/>
            <a:tailEnd type="none" len="sm" w="sm"/>
          </a:ln>
        </p:spPr>
      </p:sp>
      <p:sp>
        <p:nvSpPr>
          <p:cNvPr name="Freeform 13" id="13"/>
          <p:cNvSpPr/>
          <p:nvPr/>
        </p:nvSpPr>
        <p:spPr>
          <a:xfrm flipH="false" flipV="false" rot="0">
            <a:off x="435664" y="1004183"/>
            <a:ext cx="4748302" cy="3886596"/>
          </a:xfrm>
          <a:custGeom>
            <a:avLst/>
            <a:gdLst/>
            <a:ahLst/>
            <a:cxnLst/>
            <a:rect r="r" b="b" t="t" l="l"/>
            <a:pathLst>
              <a:path h="3886596" w="4748302">
                <a:moveTo>
                  <a:pt x="0" y="0"/>
                </a:moveTo>
                <a:lnTo>
                  <a:pt x="4748302" y="0"/>
                </a:lnTo>
                <a:lnTo>
                  <a:pt x="4748302" y="3886597"/>
                </a:lnTo>
                <a:lnTo>
                  <a:pt x="0" y="3886597"/>
                </a:lnTo>
                <a:lnTo>
                  <a:pt x="0" y="0"/>
                </a:lnTo>
                <a:close/>
              </a:path>
            </a:pathLst>
          </a:custGeom>
          <a:blipFill>
            <a:blip r:embed="rId4">
              <a:extLst>
                <a:ext uri="{96DAC541-7B7A-43D3-8B79-37D633B846F1}">
                  <asvg:svgBlip xmlns:asvg="http://schemas.microsoft.com/office/drawing/2016/SVG/main" r:embed="rId5"/>
                </a:ext>
              </a:extLst>
            </a:blip>
            <a:stretch>
              <a:fillRect l="0" t="0" r="-58698" b="-93398"/>
            </a:stretch>
          </a:blipFill>
        </p:spPr>
      </p:sp>
      <p:sp>
        <p:nvSpPr>
          <p:cNvPr name="Freeform 14" id="14"/>
          <p:cNvSpPr/>
          <p:nvPr/>
        </p:nvSpPr>
        <p:spPr>
          <a:xfrm flipH="true" flipV="false" rot="0">
            <a:off x="5663401" y="4608857"/>
            <a:ext cx="3437307" cy="627553"/>
          </a:xfrm>
          <a:custGeom>
            <a:avLst/>
            <a:gdLst/>
            <a:ahLst/>
            <a:cxnLst/>
            <a:rect r="r" b="b" t="t" l="l"/>
            <a:pathLst>
              <a:path h="627553" w="3437307">
                <a:moveTo>
                  <a:pt x="3437307" y="0"/>
                </a:moveTo>
                <a:lnTo>
                  <a:pt x="0" y="0"/>
                </a:lnTo>
                <a:lnTo>
                  <a:pt x="0" y="627553"/>
                </a:lnTo>
                <a:lnTo>
                  <a:pt x="3437307" y="627553"/>
                </a:lnTo>
                <a:lnTo>
                  <a:pt x="3437307" y="0"/>
                </a:lnTo>
                <a:close/>
              </a:path>
            </a:pathLst>
          </a:custGeom>
          <a:blipFill>
            <a:blip r:embed="rId6">
              <a:extLst>
                <a:ext uri="{96DAC541-7B7A-43D3-8B79-37D633B846F1}">
                  <asvg:svgBlip xmlns:asvg="http://schemas.microsoft.com/office/drawing/2016/SVG/main" r:embed="rId7"/>
                </a:ext>
              </a:extLst>
            </a:blip>
            <a:stretch>
              <a:fillRect l="-41802" t="0" r="0" b="0"/>
            </a:stretch>
          </a:blipFill>
        </p:spPr>
      </p:sp>
      <p:sp>
        <p:nvSpPr>
          <p:cNvPr name="Freeform 15" id="15"/>
          <p:cNvSpPr/>
          <p:nvPr/>
        </p:nvSpPr>
        <p:spPr>
          <a:xfrm flipH="true" flipV="false" rot="0">
            <a:off x="6534243" y="4609688"/>
            <a:ext cx="4874195" cy="627553"/>
          </a:xfrm>
          <a:custGeom>
            <a:avLst/>
            <a:gdLst/>
            <a:ahLst/>
            <a:cxnLst/>
            <a:rect r="r" b="b" t="t" l="l"/>
            <a:pathLst>
              <a:path h="627553" w="4874195">
                <a:moveTo>
                  <a:pt x="4874195" y="0"/>
                </a:moveTo>
                <a:lnTo>
                  <a:pt x="0" y="0"/>
                </a:lnTo>
                <a:lnTo>
                  <a:pt x="0" y="627553"/>
                </a:lnTo>
                <a:lnTo>
                  <a:pt x="4874195" y="627553"/>
                </a:lnTo>
                <a:lnTo>
                  <a:pt x="4874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0">
            <a:off x="5663401" y="5369805"/>
            <a:ext cx="3437307" cy="627553"/>
          </a:xfrm>
          <a:custGeom>
            <a:avLst/>
            <a:gdLst/>
            <a:ahLst/>
            <a:cxnLst/>
            <a:rect r="r" b="b" t="t" l="l"/>
            <a:pathLst>
              <a:path h="627553" w="3437307">
                <a:moveTo>
                  <a:pt x="3437307" y="0"/>
                </a:moveTo>
                <a:lnTo>
                  <a:pt x="0" y="0"/>
                </a:lnTo>
                <a:lnTo>
                  <a:pt x="0" y="627552"/>
                </a:lnTo>
                <a:lnTo>
                  <a:pt x="3437307" y="627552"/>
                </a:lnTo>
                <a:lnTo>
                  <a:pt x="3437307" y="0"/>
                </a:lnTo>
                <a:close/>
              </a:path>
            </a:pathLst>
          </a:custGeom>
          <a:blipFill>
            <a:blip r:embed="rId6">
              <a:extLst>
                <a:ext uri="{96DAC541-7B7A-43D3-8B79-37D633B846F1}">
                  <asvg:svgBlip xmlns:asvg="http://schemas.microsoft.com/office/drawing/2016/SVG/main" r:embed="rId7"/>
                </a:ext>
              </a:extLst>
            </a:blip>
            <a:stretch>
              <a:fillRect l="-41802" t="0" r="0" b="0"/>
            </a:stretch>
          </a:blipFill>
        </p:spPr>
      </p:sp>
      <p:sp>
        <p:nvSpPr>
          <p:cNvPr name="Freeform 17" id="17"/>
          <p:cNvSpPr/>
          <p:nvPr/>
        </p:nvSpPr>
        <p:spPr>
          <a:xfrm flipH="true" flipV="false" rot="0">
            <a:off x="6534243" y="5370636"/>
            <a:ext cx="4874195" cy="627553"/>
          </a:xfrm>
          <a:custGeom>
            <a:avLst/>
            <a:gdLst/>
            <a:ahLst/>
            <a:cxnLst/>
            <a:rect r="r" b="b" t="t" l="l"/>
            <a:pathLst>
              <a:path h="627553" w="4874195">
                <a:moveTo>
                  <a:pt x="4874195" y="0"/>
                </a:moveTo>
                <a:lnTo>
                  <a:pt x="0" y="0"/>
                </a:lnTo>
                <a:lnTo>
                  <a:pt x="0" y="627553"/>
                </a:lnTo>
                <a:lnTo>
                  <a:pt x="4874195" y="627553"/>
                </a:lnTo>
                <a:lnTo>
                  <a:pt x="4874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5663401" y="5428214"/>
            <a:ext cx="4788730" cy="860425"/>
          </a:xfrm>
          <a:prstGeom prst="rect">
            <a:avLst/>
          </a:prstGeom>
        </p:spPr>
        <p:txBody>
          <a:bodyPr anchor="t" rtlCol="false" tIns="0" lIns="0" bIns="0" rIns="0">
            <a:spAutoFit/>
          </a:bodyPr>
          <a:lstStyle/>
          <a:p>
            <a:pPr algn="r">
              <a:lnSpc>
                <a:spcPts val="3499"/>
              </a:lnSpc>
            </a:pPr>
            <a:r>
              <a:rPr lang="en-US" sz="2499">
                <a:solidFill>
                  <a:srgbClr val="FFFFEF"/>
                </a:solidFill>
                <a:latin typeface="Rosario"/>
                <a:ea typeface="Rosario"/>
                <a:cs typeface="Rosario"/>
                <a:sym typeface="Rosario"/>
              </a:rPr>
              <a:t>The Need for Sustainable Biofuels</a:t>
            </a:r>
          </a:p>
          <a:p>
            <a:pPr algn="r">
              <a:lnSpc>
                <a:spcPts val="3499"/>
              </a:lnSpc>
              <a:spcBef>
                <a:spcPct val="0"/>
              </a:spcBef>
            </a:pPr>
          </a:p>
        </p:txBody>
      </p:sp>
      <p:sp>
        <p:nvSpPr>
          <p:cNvPr name="Freeform 19" id="19"/>
          <p:cNvSpPr/>
          <p:nvPr/>
        </p:nvSpPr>
        <p:spPr>
          <a:xfrm flipH="true" flipV="false" rot="0">
            <a:off x="5663401" y="6130753"/>
            <a:ext cx="3437307" cy="627553"/>
          </a:xfrm>
          <a:custGeom>
            <a:avLst/>
            <a:gdLst/>
            <a:ahLst/>
            <a:cxnLst/>
            <a:rect r="r" b="b" t="t" l="l"/>
            <a:pathLst>
              <a:path h="627553" w="3437307">
                <a:moveTo>
                  <a:pt x="3437307" y="0"/>
                </a:moveTo>
                <a:lnTo>
                  <a:pt x="0" y="0"/>
                </a:lnTo>
                <a:lnTo>
                  <a:pt x="0" y="627552"/>
                </a:lnTo>
                <a:lnTo>
                  <a:pt x="3437307" y="627552"/>
                </a:lnTo>
                <a:lnTo>
                  <a:pt x="3437307" y="0"/>
                </a:lnTo>
                <a:close/>
              </a:path>
            </a:pathLst>
          </a:custGeom>
          <a:blipFill>
            <a:blip r:embed="rId6">
              <a:extLst>
                <a:ext uri="{96DAC541-7B7A-43D3-8B79-37D633B846F1}">
                  <asvg:svgBlip xmlns:asvg="http://schemas.microsoft.com/office/drawing/2016/SVG/main" r:embed="rId7"/>
                </a:ext>
              </a:extLst>
            </a:blip>
            <a:stretch>
              <a:fillRect l="-41802" t="0" r="0" b="0"/>
            </a:stretch>
          </a:blipFill>
        </p:spPr>
      </p:sp>
      <p:sp>
        <p:nvSpPr>
          <p:cNvPr name="Freeform 20" id="20"/>
          <p:cNvSpPr/>
          <p:nvPr/>
        </p:nvSpPr>
        <p:spPr>
          <a:xfrm flipH="true" flipV="false" rot="0">
            <a:off x="6534243" y="6131584"/>
            <a:ext cx="4874195" cy="627553"/>
          </a:xfrm>
          <a:custGeom>
            <a:avLst/>
            <a:gdLst/>
            <a:ahLst/>
            <a:cxnLst/>
            <a:rect r="r" b="b" t="t" l="l"/>
            <a:pathLst>
              <a:path h="627553" w="4874195">
                <a:moveTo>
                  <a:pt x="4874195" y="0"/>
                </a:moveTo>
                <a:lnTo>
                  <a:pt x="0" y="0"/>
                </a:lnTo>
                <a:lnTo>
                  <a:pt x="0" y="627553"/>
                </a:lnTo>
                <a:lnTo>
                  <a:pt x="4874195" y="627553"/>
                </a:lnTo>
                <a:lnTo>
                  <a:pt x="4874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5534034" y="6189993"/>
            <a:ext cx="4788730" cy="860425"/>
          </a:xfrm>
          <a:prstGeom prst="rect">
            <a:avLst/>
          </a:prstGeom>
        </p:spPr>
        <p:txBody>
          <a:bodyPr anchor="t" rtlCol="false" tIns="0" lIns="0" bIns="0" rIns="0">
            <a:spAutoFit/>
          </a:bodyPr>
          <a:lstStyle/>
          <a:p>
            <a:pPr algn="r">
              <a:lnSpc>
                <a:spcPts val="3499"/>
              </a:lnSpc>
            </a:pPr>
            <a:r>
              <a:rPr lang="en-US" sz="2499">
                <a:solidFill>
                  <a:srgbClr val="FFFFEF"/>
                </a:solidFill>
                <a:latin typeface="Rosario"/>
                <a:ea typeface="Rosario"/>
                <a:cs typeface="Rosario"/>
                <a:sym typeface="Rosario"/>
              </a:rPr>
              <a:t>Environmental Factors</a:t>
            </a:r>
          </a:p>
          <a:p>
            <a:pPr algn="r">
              <a:lnSpc>
                <a:spcPts val="3499"/>
              </a:lnSpc>
              <a:spcBef>
                <a:spcPct val="0"/>
              </a:spcBef>
            </a:pPr>
          </a:p>
        </p:txBody>
      </p:sp>
      <p:sp>
        <p:nvSpPr>
          <p:cNvPr name="Freeform 22" id="22"/>
          <p:cNvSpPr/>
          <p:nvPr/>
        </p:nvSpPr>
        <p:spPr>
          <a:xfrm flipH="true" flipV="false" rot="0">
            <a:off x="5663401" y="6891701"/>
            <a:ext cx="3437307" cy="627553"/>
          </a:xfrm>
          <a:custGeom>
            <a:avLst/>
            <a:gdLst/>
            <a:ahLst/>
            <a:cxnLst/>
            <a:rect r="r" b="b" t="t" l="l"/>
            <a:pathLst>
              <a:path h="627553" w="3437307">
                <a:moveTo>
                  <a:pt x="3437307" y="0"/>
                </a:moveTo>
                <a:lnTo>
                  <a:pt x="0" y="0"/>
                </a:lnTo>
                <a:lnTo>
                  <a:pt x="0" y="627552"/>
                </a:lnTo>
                <a:lnTo>
                  <a:pt x="3437307" y="627552"/>
                </a:lnTo>
                <a:lnTo>
                  <a:pt x="3437307" y="0"/>
                </a:lnTo>
                <a:close/>
              </a:path>
            </a:pathLst>
          </a:custGeom>
          <a:blipFill>
            <a:blip r:embed="rId6">
              <a:extLst>
                <a:ext uri="{96DAC541-7B7A-43D3-8B79-37D633B846F1}">
                  <asvg:svgBlip xmlns:asvg="http://schemas.microsoft.com/office/drawing/2016/SVG/main" r:embed="rId7"/>
                </a:ext>
              </a:extLst>
            </a:blip>
            <a:stretch>
              <a:fillRect l="-41802" t="0" r="0" b="0"/>
            </a:stretch>
          </a:blipFill>
        </p:spPr>
      </p:sp>
      <p:sp>
        <p:nvSpPr>
          <p:cNvPr name="Freeform 23" id="23"/>
          <p:cNvSpPr/>
          <p:nvPr/>
        </p:nvSpPr>
        <p:spPr>
          <a:xfrm flipH="true" flipV="false" rot="0">
            <a:off x="6534243" y="6892532"/>
            <a:ext cx="4874195" cy="627553"/>
          </a:xfrm>
          <a:custGeom>
            <a:avLst/>
            <a:gdLst/>
            <a:ahLst/>
            <a:cxnLst/>
            <a:rect r="r" b="b" t="t" l="l"/>
            <a:pathLst>
              <a:path h="627553" w="4874195">
                <a:moveTo>
                  <a:pt x="4874195" y="0"/>
                </a:moveTo>
                <a:lnTo>
                  <a:pt x="0" y="0"/>
                </a:lnTo>
                <a:lnTo>
                  <a:pt x="0" y="627552"/>
                </a:lnTo>
                <a:lnTo>
                  <a:pt x="4874195" y="627552"/>
                </a:lnTo>
                <a:lnTo>
                  <a:pt x="4874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5534034" y="6950941"/>
            <a:ext cx="4788730" cy="860425"/>
          </a:xfrm>
          <a:prstGeom prst="rect">
            <a:avLst/>
          </a:prstGeom>
        </p:spPr>
        <p:txBody>
          <a:bodyPr anchor="t" rtlCol="false" tIns="0" lIns="0" bIns="0" rIns="0">
            <a:spAutoFit/>
          </a:bodyPr>
          <a:lstStyle/>
          <a:p>
            <a:pPr algn="r">
              <a:lnSpc>
                <a:spcPts val="3499"/>
              </a:lnSpc>
            </a:pPr>
            <a:r>
              <a:rPr lang="en-US" sz="2499">
                <a:solidFill>
                  <a:srgbClr val="FFFFEF"/>
                </a:solidFill>
                <a:latin typeface="Rosario"/>
                <a:ea typeface="Rosario"/>
                <a:cs typeface="Rosario"/>
                <a:sym typeface="Rosario"/>
              </a:rPr>
              <a:t>Impact on Ecology &amp; Society</a:t>
            </a:r>
          </a:p>
          <a:p>
            <a:pPr algn="r">
              <a:lnSpc>
                <a:spcPts val="3499"/>
              </a:lnSpc>
              <a:spcBef>
                <a:spcPct val="0"/>
              </a:spcBef>
            </a:pPr>
          </a:p>
        </p:txBody>
      </p:sp>
      <p:sp>
        <p:nvSpPr>
          <p:cNvPr name="Freeform 25" id="25"/>
          <p:cNvSpPr/>
          <p:nvPr/>
        </p:nvSpPr>
        <p:spPr>
          <a:xfrm flipH="true" flipV="false" rot="0">
            <a:off x="5663401" y="7652648"/>
            <a:ext cx="3437307" cy="627553"/>
          </a:xfrm>
          <a:custGeom>
            <a:avLst/>
            <a:gdLst/>
            <a:ahLst/>
            <a:cxnLst/>
            <a:rect r="r" b="b" t="t" l="l"/>
            <a:pathLst>
              <a:path h="627553" w="3437307">
                <a:moveTo>
                  <a:pt x="3437307" y="0"/>
                </a:moveTo>
                <a:lnTo>
                  <a:pt x="0" y="0"/>
                </a:lnTo>
                <a:lnTo>
                  <a:pt x="0" y="627553"/>
                </a:lnTo>
                <a:lnTo>
                  <a:pt x="3437307" y="627553"/>
                </a:lnTo>
                <a:lnTo>
                  <a:pt x="3437307" y="0"/>
                </a:lnTo>
                <a:close/>
              </a:path>
            </a:pathLst>
          </a:custGeom>
          <a:blipFill>
            <a:blip r:embed="rId6">
              <a:extLst>
                <a:ext uri="{96DAC541-7B7A-43D3-8B79-37D633B846F1}">
                  <asvg:svgBlip xmlns:asvg="http://schemas.microsoft.com/office/drawing/2016/SVG/main" r:embed="rId7"/>
                </a:ext>
              </a:extLst>
            </a:blip>
            <a:stretch>
              <a:fillRect l="-41802" t="0" r="0" b="0"/>
            </a:stretch>
          </a:blipFill>
        </p:spPr>
      </p:sp>
      <p:sp>
        <p:nvSpPr>
          <p:cNvPr name="Freeform 26" id="26"/>
          <p:cNvSpPr/>
          <p:nvPr/>
        </p:nvSpPr>
        <p:spPr>
          <a:xfrm flipH="true" flipV="false" rot="0">
            <a:off x="6534243" y="7653480"/>
            <a:ext cx="4874195" cy="627553"/>
          </a:xfrm>
          <a:custGeom>
            <a:avLst/>
            <a:gdLst/>
            <a:ahLst/>
            <a:cxnLst/>
            <a:rect r="r" b="b" t="t" l="l"/>
            <a:pathLst>
              <a:path h="627553" w="4874195">
                <a:moveTo>
                  <a:pt x="4874195" y="0"/>
                </a:moveTo>
                <a:lnTo>
                  <a:pt x="0" y="0"/>
                </a:lnTo>
                <a:lnTo>
                  <a:pt x="0" y="627552"/>
                </a:lnTo>
                <a:lnTo>
                  <a:pt x="4874195" y="627552"/>
                </a:lnTo>
                <a:lnTo>
                  <a:pt x="4874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6050171" y="1547108"/>
            <a:ext cx="1778089" cy="1613616"/>
          </a:xfrm>
          <a:custGeom>
            <a:avLst/>
            <a:gdLst/>
            <a:ahLst/>
            <a:cxnLst/>
            <a:rect r="r" b="b" t="t" l="l"/>
            <a:pathLst>
              <a:path h="1613616" w="1778089">
                <a:moveTo>
                  <a:pt x="0" y="0"/>
                </a:moveTo>
                <a:lnTo>
                  <a:pt x="1778089" y="0"/>
                </a:lnTo>
                <a:lnTo>
                  <a:pt x="1778089" y="1613616"/>
                </a:lnTo>
                <a:lnTo>
                  <a:pt x="0" y="1613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true" flipV="false" rot="0">
            <a:off x="11980985" y="4608857"/>
            <a:ext cx="3437307" cy="627553"/>
          </a:xfrm>
          <a:custGeom>
            <a:avLst/>
            <a:gdLst/>
            <a:ahLst/>
            <a:cxnLst/>
            <a:rect r="r" b="b" t="t" l="l"/>
            <a:pathLst>
              <a:path h="627553" w="3437307">
                <a:moveTo>
                  <a:pt x="3437307" y="0"/>
                </a:moveTo>
                <a:lnTo>
                  <a:pt x="0" y="0"/>
                </a:lnTo>
                <a:lnTo>
                  <a:pt x="0" y="627553"/>
                </a:lnTo>
                <a:lnTo>
                  <a:pt x="3437307" y="627553"/>
                </a:lnTo>
                <a:lnTo>
                  <a:pt x="3437307" y="0"/>
                </a:lnTo>
                <a:close/>
              </a:path>
            </a:pathLst>
          </a:custGeom>
          <a:blipFill>
            <a:blip r:embed="rId6">
              <a:extLst>
                <a:ext uri="{96DAC541-7B7A-43D3-8B79-37D633B846F1}">
                  <asvg:svgBlip xmlns:asvg="http://schemas.microsoft.com/office/drawing/2016/SVG/main" r:embed="rId7"/>
                </a:ext>
              </a:extLst>
            </a:blip>
            <a:stretch>
              <a:fillRect l="-41802" t="0" r="0" b="0"/>
            </a:stretch>
          </a:blipFill>
        </p:spPr>
      </p:sp>
      <p:sp>
        <p:nvSpPr>
          <p:cNvPr name="Freeform 29" id="29"/>
          <p:cNvSpPr/>
          <p:nvPr/>
        </p:nvSpPr>
        <p:spPr>
          <a:xfrm flipH="true" flipV="false" rot="0">
            <a:off x="12981195" y="4608857"/>
            <a:ext cx="4874195" cy="627553"/>
          </a:xfrm>
          <a:custGeom>
            <a:avLst/>
            <a:gdLst/>
            <a:ahLst/>
            <a:cxnLst/>
            <a:rect r="r" b="b" t="t" l="l"/>
            <a:pathLst>
              <a:path h="627553" w="4874195">
                <a:moveTo>
                  <a:pt x="4874195" y="0"/>
                </a:moveTo>
                <a:lnTo>
                  <a:pt x="0" y="0"/>
                </a:lnTo>
                <a:lnTo>
                  <a:pt x="0" y="627553"/>
                </a:lnTo>
                <a:lnTo>
                  <a:pt x="4874195" y="627553"/>
                </a:lnTo>
                <a:lnTo>
                  <a:pt x="4874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0" id="30"/>
          <p:cNvSpPr txBox="true"/>
          <p:nvPr/>
        </p:nvSpPr>
        <p:spPr>
          <a:xfrm rot="0">
            <a:off x="12200668" y="4688697"/>
            <a:ext cx="4788730" cy="860425"/>
          </a:xfrm>
          <a:prstGeom prst="rect">
            <a:avLst/>
          </a:prstGeom>
        </p:spPr>
        <p:txBody>
          <a:bodyPr anchor="t" rtlCol="false" tIns="0" lIns="0" bIns="0" rIns="0">
            <a:spAutoFit/>
          </a:bodyPr>
          <a:lstStyle/>
          <a:p>
            <a:pPr algn="r">
              <a:lnSpc>
                <a:spcPts val="3499"/>
              </a:lnSpc>
            </a:pPr>
            <a:r>
              <a:rPr lang="en-US" sz="2499">
                <a:solidFill>
                  <a:srgbClr val="FFFFEF"/>
                </a:solidFill>
                <a:latin typeface="Rosario"/>
                <a:ea typeface="Rosario"/>
                <a:cs typeface="Rosario"/>
                <a:sym typeface="Rosario"/>
              </a:rPr>
              <a:t>Biomass Availability</a:t>
            </a:r>
          </a:p>
          <a:p>
            <a:pPr algn="r">
              <a:lnSpc>
                <a:spcPts val="3499"/>
              </a:lnSpc>
              <a:spcBef>
                <a:spcPct val="0"/>
              </a:spcBef>
            </a:pPr>
          </a:p>
        </p:txBody>
      </p:sp>
      <p:sp>
        <p:nvSpPr>
          <p:cNvPr name="Freeform 31" id="31"/>
          <p:cNvSpPr/>
          <p:nvPr/>
        </p:nvSpPr>
        <p:spPr>
          <a:xfrm flipH="true" flipV="false" rot="0">
            <a:off x="11980985" y="5369805"/>
            <a:ext cx="3437307" cy="627553"/>
          </a:xfrm>
          <a:custGeom>
            <a:avLst/>
            <a:gdLst/>
            <a:ahLst/>
            <a:cxnLst/>
            <a:rect r="r" b="b" t="t" l="l"/>
            <a:pathLst>
              <a:path h="627553" w="3437307">
                <a:moveTo>
                  <a:pt x="3437307" y="0"/>
                </a:moveTo>
                <a:lnTo>
                  <a:pt x="0" y="0"/>
                </a:lnTo>
                <a:lnTo>
                  <a:pt x="0" y="627552"/>
                </a:lnTo>
                <a:lnTo>
                  <a:pt x="3437307" y="627552"/>
                </a:lnTo>
                <a:lnTo>
                  <a:pt x="3437307" y="0"/>
                </a:lnTo>
                <a:close/>
              </a:path>
            </a:pathLst>
          </a:custGeom>
          <a:blipFill>
            <a:blip r:embed="rId6">
              <a:extLst>
                <a:ext uri="{96DAC541-7B7A-43D3-8B79-37D633B846F1}">
                  <asvg:svgBlip xmlns:asvg="http://schemas.microsoft.com/office/drawing/2016/SVG/main" r:embed="rId7"/>
                </a:ext>
              </a:extLst>
            </a:blip>
            <a:stretch>
              <a:fillRect l="-41802" t="0" r="0" b="0"/>
            </a:stretch>
          </a:blipFill>
        </p:spPr>
      </p:sp>
      <p:sp>
        <p:nvSpPr>
          <p:cNvPr name="Freeform 32" id="32"/>
          <p:cNvSpPr/>
          <p:nvPr/>
        </p:nvSpPr>
        <p:spPr>
          <a:xfrm flipH="true" flipV="false" rot="0">
            <a:off x="12981195" y="5369805"/>
            <a:ext cx="4874195" cy="627553"/>
          </a:xfrm>
          <a:custGeom>
            <a:avLst/>
            <a:gdLst/>
            <a:ahLst/>
            <a:cxnLst/>
            <a:rect r="r" b="b" t="t" l="l"/>
            <a:pathLst>
              <a:path h="627553" w="4874195">
                <a:moveTo>
                  <a:pt x="4874195" y="0"/>
                </a:moveTo>
                <a:lnTo>
                  <a:pt x="0" y="0"/>
                </a:lnTo>
                <a:lnTo>
                  <a:pt x="0" y="627552"/>
                </a:lnTo>
                <a:lnTo>
                  <a:pt x="4874195" y="627552"/>
                </a:lnTo>
                <a:lnTo>
                  <a:pt x="4874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3" id="33"/>
          <p:cNvSpPr txBox="true"/>
          <p:nvPr/>
        </p:nvSpPr>
        <p:spPr>
          <a:xfrm rot="0">
            <a:off x="11980985" y="5428214"/>
            <a:ext cx="4788730" cy="860425"/>
          </a:xfrm>
          <a:prstGeom prst="rect">
            <a:avLst/>
          </a:prstGeom>
        </p:spPr>
        <p:txBody>
          <a:bodyPr anchor="t" rtlCol="false" tIns="0" lIns="0" bIns="0" rIns="0">
            <a:spAutoFit/>
          </a:bodyPr>
          <a:lstStyle/>
          <a:p>
            <a:pPr algn="r">
              <a:lnSpc>
                <a:spcPts val="3499"/>
              </a:lnSpc>
            </a:pPr>
            <a:r>
              <a:rPr lang="en-US" sz="2499">
                <a:solidFill>
                  <a:srgbClr val="FFFFEF"/>
                </a:solidFill>
                <a:latin typeface="Rosario"/>
                <a:ea typeface="Rosario"/>
                <a:cs typeface="Rosario"/>
                <a:sym typeface="Rosario"/>
              </a:rPr>
              <a:t>Energy Supply &amp; Demand</a:t>
            </a:r>
          </a:p>
          <a:p>
            <a:pPr algn="r">
              <a:lnSpc>
                <a:spcPts val="3499"/>
              </a:lnSpc>
              <a:spcBef>
                <a:spcPct val="0"/>
              </a:spcBef>
            </a:pPr>
          </a:p>
        </p:txBody>
      </p:sp>
      <p:sp>
        <p:nvSpPr>
          <p:cNvPr name="Freeform 34" id="34"/>
          <p:cNvSpPr/>
          <p:nvPr/>
        </p:nvSpPr>
        <p:spPr>
          <a:xfrm flipH="true" flipV="false" rot="0">
            <a:off x="11980985" y="6130753"/>
            <a:ext cx="3437307" cy="627553"/>
          </a:xfrm>
          <a:custGeom>
            <a:avLst/>
            <a:gdLst/>
            <a:ahLst/>
            <a:cxnLst/>
            <a:rect r="r" b="b" t="t" l="l"/>
            <a:pathLst>
              <a:path h="627553" w="3437307">
                <a:moveTo>
                  <a:pt x="3437307" y="0"/>
                </a:moveTo>
                <a:lnTo>
                  <a:pt x="0" y="0"/>
                </a:lnTo>
                <a:lnTo>
                  <a:pt x="0" y="627552"/>
                </a:lnTo>
                <a:lnTo>
                  <a:pt x="3437307" y="627552"/>
                </a:lnTo>
                <a:lnTo>
                  <a:pt x="3437307" y="0"/>
                </a:lnTo>
                <a:close/>
              </a:path>
            </a:pathLst>
          </a:custGeom>
          <a:blipFill>
            <a:blip r:embed="rId6">
              <a:extLst>
                <a:ext uri="{96DAC541-7B7A-43D3-8B79-37D633B846F1}">
                  <asvg:svgBlip xmlns:asvg="http://schemas.microsoft.com/office/drawing/2016/SVG/main" r:embed="rId7"/>
                </a:ext>
              </a:extLst>
            </a:blip>
            <a:stretch>
              <a:fillRect l="-41802" t="0" r="0" b="0"/>
            </a:stretch>
          </a:blipFill>
        </p:spPr>
      </p:sp>
      <p:sp>
        <p:nvSpPr>
          <p:cNvPr name="Freeform 35" id="35"/>
          <p:cNvSpPr/>
          <p:nvPr/>
        </p:nvSpPr>
        <p:spPr>
          <a:xfrm flipH="true" flipV="false" rot="0">
            <a:off x="12981195" y="6130753"/>
            <a:ext cx="4874195" cy="627553"/>
          </a:xfrm>
          <a:custGeom>
            <a:avLst/>
            <a:gdLst/>
            <a:ahLst/>
            <a:cxnLst/>
            <a:rect r="r" b="b" t="t" l="l"/>
            <a:pathLst>
              <a:path h="627553" w="4874195">
                <a:moveTo>
                  <a:pt x="4874195" y="0"/>
                </a:moveTo>
                <a:lnTo>
                  <a:pt x="0" y="0"/>
                </a:lnTo>
                <a:lnTo>
                  <a:pt x="0" y="627552"/>
                </a:lnTo>
                <a:lnTo>
                  <a:pt x="4874195" y="627552"/>
                </a:lnTo>
                <a:lnTo>
                  <a:pt x="4874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true" flipV="false" rot="0">
            <a:off x="11980985" y="6891701"/>
            <a:ext cx="3437307" cy="627553"/>
          </a:xfrm>
          <a:custGeom>
            <a:avLst/>
            <a:gdLst/>
            <a:ahLst/>
            <a:cxnLst/>
            <a:rect r="r" b="b" t="t" l="l"/>
            <a:pathLst>
              <a:path h="627553" w="3437307">
                <a:moveTo>
                  <a:pt x="3437307" y="0"/>
                </a:moveTo>
                <a:lnTo>
                  <a:pt x="0" y="0"/>
                </a:lnTo>
                <a:lnTo>
                  <a:pt x="0" y="627552"/>
                </a:lnTo>
                <a:lnTo>
                  <a:pt x="3437307" y="627552"/>
                </a:lnTo>
                <a:lnTo>
                  <a:pt x="3437307" y="0"/>
                </a:lnTo>
                <a:close/>
              </a:path>
            </a:pathLst>
          </a:custGeom>
          <a:blipFill>
            <a:blip r:embed="rId6">
              <a:extLst>
                <a:ext uri="{96DAC541-7B7A-43D3-8B79-37D633B846F1}">
                  <asvg:svgBlip xmlns:asvg="http://schemas.microsoft.com/office/drawing/2016/SVG/main" r:embed="rId7"/>
                </a:ext>
              </a:extLst>
            </a:blip>
            <a:stretch>
              <a:fillRect l="-41802" t="0" r="0" b="0"/>
            </a:stretch>
          </a:blipFill>
        </p:spPr>
      </p:sp>
      <p:sp>
        <p:nvSpPr>
          <p:cNvPr name="Freeform 37" id="37"/>
          <p:cNvSpPr/>
          <p:nvPr/>
        </p:nvSpPr>
        <p:spPr>
          <a:xfrm flipH="true" flipV="false" rot="0">
            <a:off x="12981195" y="6891701"/>
            <a:ext cx="4874195" cy="627553"/>
          </a:xfrm>
          <a:custGeom>
            <a:avLst/>
            <a:gdLst/>
            <a:ahLst/>
            <a:cxnLst/>
            <a:rect r="r" b="b" t="t" l="l"/>
            <a:pathLst>
              <a:path h="627553" w="4874195">
                <a:moveTo>
                  <a:pt x="4874195" y="0"/>
                </a:moveTo>
                <a:lnTo>
                  <a:pt x="0" y="0"/>
                </a:lnTo>
                <a:lnTo>
                  <a:pt x="0" y="627552"/>
                </a:lnTo>
                <a:lnTo>
                  <a:pt x="4874195" y="627552"/>
                </a:lnTo>
                <a:lnTo>
                  <a:pt x="4874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true" flipV="false" rot="0">
            <a:off x="11980985" y="7652648"/>
            <a:ext cx="3437307" cy="627553"/>
          </a:xfrm>
          <a:custGeom>
            <a:avLst/>
            <a:gdLst/>
            <a:ahLst/>
            <a:cxnLst/>
            <a:rect r="r" b="b" t="t" l="l"/>
            <a:pathLst>
              <a:path h="627553" w="3437307">
                <a:moveTo>
                  <a:pt x="3437307" y="0"/>
                </a:moveTo>
                <a:lnTo>
                  <a:pt x="0" y="0"/>
                </a:lnTo>
                <a:lnTo>
                  <a:pt x="0" y="627553"/>
                </a:lnTo>
                <a:lnTo>
                  <a:pt x="3437307" y="627553"/>
                </a:lnTo>
                <a:lnTo>
                  <a:pt x="3437307" y="0"/>
                </a:lnTo>
                <a:close/>
              </a:path>
            </a:pathLst>
          </a:custGeom>
          <a:blipFill>
            <a:blip r:embed="rId6">
              <a:extLst>
                <a:ext uri="{96DAC541-7B7A-43D3-8B79-37D633B846F1}">
                  <asvg:svgBlip xmlns:asvg="http://schemas.microsoft.com/office/drawing/2016/SVG/main" r:embed="rId7"/>
                </a:ext>
              </a:extLst>
            </a:blip>
            <a:stretch>
              <a:fillRect l="-41802" t="0" r="0" b="0"/>
            </a:stretch>
          </a:blipFill>
        </p:spPr>
      </p:sp>
      <p:sp>
        <p:nvSpPr>
          <p:cNvPr name="Freeform 39" id="39"/>
          <p:cNvSpPr/>
          <p:nvPr/>
        </p:nvSpPr>
        <p:spPr>
          <a:xfrm flipH="true" flipV="false" rot="0">
            <a:off x="12981195" y="7652648"/>
            <a:ext cx="4874195" cy="627553"/>
          </a:xfrm>
          <a:custGeom>
            <a:avLst/>
            <a:gdLst/>
            <a:ahLst/>
            <a:cxnLst/>
            <a:rect r="r" b="b" t="t" l="l"/>
            <a:pathLst>
              <a:path h="627553" w="4874195">
                <a:moveTo>
                  <a:pt x="4874195" y="0"/>
                </a:moveTo>
                <a:lnTo>
                  <a:pt x="0" y="0"/>
                </a:lnTo>
                <a:lnTo>
                  <a:pt x="0" y="627553"/>
                </a:lnTo>
                <a:lnTo>
                  <a:pt x="4874195" y="627553"/>
                </a:lnTo>
                <a:lnTo>
                  <a:pt x="4874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0" id="40"/>
          <p:cNvSpPr txBox="true"/>
          <p:nvPr/>
        </p:nvSpPr>
        <p:spPr>
          <a:xfrm rot="0">
            <a:off x="5534034" y="4668097"/>
            <a:ext cx="4788730" cy="422275"/>
          </a:xfrm>
          <a:prstGeom prst="rect">
            <a:avLst/>
          </a:prstGeom>
        </p:spPr>
        <p:txBody>
          <a:bodyPr anchor="t" rtlCol="false" tIns="0" lIns="0" bIns="0" rIns="0">
            <a:spAutoFit/>
          </a:bodyPr>
          <a:lstStyle/>
          <a:p>
            <a:pPr algn="r">
              <a:lnSpc>
                <a:spcPts val="3499"/>
              </a:lnSpc>
              <a:spcBef>
                <a:spcPct val="0"/>
              </a:spcBef>
            </a:pPr>
            <a:r>
              <a:rPr lang="en-US" sz="2499">
                <a:solidFill>
                  <a:srgbClr val="FFFFEF"/>
                </a:solidFill>
                <a:latin typeface="Rosario"/>
                <a:ea typeface="Rosario"/>
                <a:cs typeface="Rosario"/>
                <a:sym typeface="Rosario"/>
              </a:rPr>
              <a:t>Cornerbrook NL</a:t>
            </a:r>
          </a:p>
        </p:txBody>
      </p:sp>
      <p:sp>
        <p:nvSpPr>
          <p:cNvPr name="TextBox 41" id="41"/>
          <p:cNvSpPr txBox="true"/>
          <p:nvPr/>
        </p:nvSpPr>
        <p:spPr>
          <a:xfrm rot="0">
            <a:off x="10772962" y="4650433"/>
            <a:ext cx="635476" cy="615950"/>
          </a:xfrm>
          <a:prstGeom prst="rect">
            <a:avLst/>
          </a:prstGeom>
        </p:spPr>
        <p:txBody>
          <a:bodyPr anchor="t" rtlCol="false" tIns="0" lIns="0" bIns="0" rIns="0">
            <a:spAutoFit/>
          </a:bodyPr>
          <a:lstStyle/>
          <a:p>
            <a:pPr algn="ctr">
              <a:lnSpc>
                <a:spcPts val="4900"/>
              </a:lnSpc>
              <a:spcBef>
                <a:spcPct val="0"/>
              </a:spcBef>
            </a:pPr>
            <a:r>
              <a:rPr lang="en-US" sz="3500">
                <a:solidFill>
                  <a:srgbClr val="FFFFEF"/>
                </a:solidFill>
                <a:latin typeface="AC Steelfish"/>
                <a:ea typeface="AC Steelfish"/>
                <a:cs typeface="AC Steelfish"/>
                <a:sym typeface="AC Steelfish"/>
              </a:rPr>
              <a:t>01</a:t>
            </a:r>
          </a:p>
        </p:txBody>
      </p:sp>
      <p:sp>
        <p:nvSpPr>
          <p:cNvPr name="TextBox 42" id="42"/>
          <p:cNvSpPr txBox="true"/>
          <p:nvPr/>
        </p:nvSpPr>
        <p:spPr>
          <a:xfrm rot="0">
            <a:off x="10772962" y="5411381"/>
            <a:ext cx="635476" cy="615950"/>
          </a:xfrm>
          <a:prstGeom prst="rect">
            <a:avLst/>
          </a:prstGeom>
        </p:spPr>
        <p:txBody>
          <a:bodyPr anchor="t" rtlCol="false" tIns="0" lIns="0" bIns="0" rIns="0">
            <a:spAutoFit/>
          </a:bodyPr>
          <a:lstStyle/>
          <a:p>
            <a:pPr algn="ctr">
              <a:lnSpc>
                <a:spcPts val="4900"/>
              </a:lnSpc>
              <a:spcBef>
                <a:spcPct val="0"/>
              </a:spcBef>
            </a:pPr>
            <a:r>
              <a:rPr lang="en-US" sz="3500">
                <a:solidFill>
                  <a:srgbClr val="FFFFEF"/>
                </a:solidFill>
                <a:latin typeface="AC Steelfish"/>
                <a:ea typeface="AC Steelfish"/>
                <a:cs typeface="AC Steelfish"/>
                <a:sym typeface="AC Steelfish"/>
              </a:rPr>
              <a:t>02</a:t>
            </a:r>
          </a:p>
        </p:txBody>
      </p:sp>
      <p:sp>
        <p:nvSpPr>
          <p:cNvPr name="TextBox 43" id="43"/>
          <p:cNvSpPr txBox="true"/>
          <p:nvPr/>
        </p:nvSpPr>
        <p:spPr>
          <a:xfrm rot="0">
            <a:off x="10772962" y="6172329"/>
            <a:ext cx="635476" cy="615950"/>
          </a:xfrm>
          <a:prstGeom prst="rect">
            <a:avLst/>
          </a:prstGeom>
        </p:spPr>
        <p:txBody>
          <a:bodyPr anchor="t" rtlCol="false" tIns="0" lIns="0" bIns="0" rIns="0">
            <a:spAutoFit/>
          </a:bodyPr>
          <a:lstStyle/>
          <a:p>
            <a:pPr algn="ctr">
              <a:lnSpc>
                <a:spcPts val="4900"/>
              </a:lnSpc>
              <a:spcBef>
                <a:spcPct val="0"/>
              </a:spcBef>
            </a:pPr>
            <a:r>
              <a:rPr lang="en-US" sz="3500">
                <a:solidFill>
                  <a:srgbClr val="FFFFEF"/>
                </a:solidFill>
                <a:latin typeface="AC Steelfish"/>
                <a:ea typeface="AC Steelfish"/>
                <a:cs typeface="AC Steelfish"/>
                <a:sym typeface="AC Steelfish"/>
              </a:rPr>
              <a:t>03</a:t>
            </a:r>
          </a:p>
        </p:txBody>
      </p:sp>
      <p:sp>
        <p:nvSpPr>
          <p:cNvPr name="TextBox 44" id="44"/>
          <p:cNvSpPr txBox="true"/>
          <p:nvPr/>
        </p:nvSpPr>
        <p:spPr>
          <a:xfrm rot="0">
            <a:off x="10772962" y="6933277"/>
            <a:ext cx="635476" cy="615950"/>
          </a:xfrm>
          <a:prstGeom prst="rect">
            <a:avLst/>
          </a:prstGeom>
        </p:spPr>
        <p:txBody>
          <a:bodyPr anchor="t" rtlCol="false" tIns="0" lIns="0" bIns="0" rIns="0">
            <a:spAutoFit/>
          </a:bodyPr>
          <a:lstStyle/>
          <a:p>
            <a:pPr algn="ctr">
              <a:lnSpc>
                <a:spcPts val="4900"/>
              </a:lnSpc>
              <a:spcBef>
                <a:spcPct val="0"/>
              </a:spcBef>
            </a:pPr>
            <a:r>
              <a:rPr lang="en-US" sz="3500">
                <a:solidFill>
                  <a:srgbClr val="FFFFEF"/>
                </a:solidFill>
                <a:latin typeface="AC Steelfish"/>
                <a:ea typeface="AC Steelfish"/>
                <a:cs typeface="AC Steelfish"/>
                <a:sym typeface="AC Steelfish"/>
              </a:rPr>
              <a:t>04</a:t>
            </a:r>
          </a:p>
        </p:txBody>
      </p:sp>
      <p:sp>
        <p:nvSpPr>
          <p:cNvPr name="TextBox 45" id="45"/>
          <p:cNvSpPr txBox="true"/>
          <p:nvPr/>
        </p:nvSpPr>
        <p:spPr>
          <a:xfrm rot="0">
            <a:off x="5534034" y="7711889"/>
            <a:ext cx="4788730" cy="860425"/>
          </a:xfrm>
          <a:prstGeom prst="rect">
            <a:avLst/>
          </a:prstGeom>
        </p:spPr>
        <p:txBody>
          <a:bodyPr anchor="t" rtlCol="false" tIns="0" lIns="0" bIns="0" rIns="0">
            <a:spAutoFit/>
          </a:bodyPr>
          <a:lstStyle/>
          <a:p>
            <a:pPr algn="r">
              <a:lnSpc>
                <a:spcPts val="3499"/>
              </a:lnSpc>
            </a:pPr>
            <a:r>
              <a:rPr lang="en-US" sz="2499">
                <a:solidFill>
                  <a:srgbClr val="FFFFEF"/>
                </a:solidFill>
                <a:latin typeface="Rosario"/>
                <a:ea typeface="Rosario"/>
                <a:cs typeface="Rosario"/>
                <a:sym typeface="Rosario"/>
              </a:rPr>
              <a:t>Energy Technology Overview</a:t>
            </a:r>
          </a:p>
          <a:p>
            <a:pPr algn="r">
              <a:lnSpc>
                <a:spcPts val="3499"/>
              </a:lnSpc>
              <a:spcBef>
                <a:spcPct val="0"/>
              </a:spcBef>
            </a:pPr>
          </a:p>
        </p:txBody>
      </p:sp>
      <p:sp>
        <p:nvSpPr>
          <p:cNvPr name="TextBox 46" id="46"/>
          <p:cNvSpPr txBox="true"/>
          <p:nvPr/>
        </p:nvSpPr>
        <p:spPr>
          <a:xfrm rot="0">
            <a:off x="10772962" y="7694224"/>
            <a:ext cx="635476" cy="615950"/>
          </a:xfrm>
          <a:prstGeom prst="rect">
            <a:avLst/>
          </a:prstGeom>
        </p:spPr>
        <p:txBody>
          <a:bodyPr anchor="t" rtlCol="false" tIns="0" lIns="0" bIns="0" rIns="0">
            <a:spAutoFit/>
          </a:bodyPr>
          <a:lstStyle/>
          <a:p>
            <a:pPr algn="ctr">
              <a:lnSpc>
                <a:spcPts val="4900"/>
              </a:lnSpc>
              <a:spcBef>
                <a:spcPct val="0"/>
              </a:spcBef>
            </a:pPr>
            <a:r>
              <a:rPr lang="en-US" sz="3500">
                <a:solidFill>
                  <a:srgbClr val="FFFFEF"/>
                </a:solidFill>
                <a:latin typeface="AC Steelfish"/>
                <a:ea typeface="AC Steelfish"/>
                <a:cs typeface="AC Steelfish"/>
                <a:sym typeface="AC Steelfish"/>
              </a:rPr>
              <a:t>05</a:t>
            </a:r>
          </a:p>
        </p:txBody>
      </p:sp>
      <p:sp>
        <p:nvSpPr>
          <p:cNvPr name="TextBox 47" id="47"/>
          <p:cNvSpPr txBox="true"/>
          <p:nvPr/>
        </p:nvSpPr>
        <p:spPr>
          <a:xfrm rot="0">
            <a:off x="17219914" y="4649602"/>
            <a:ext cx="635476" cy="615950"/>
          </a:xfrm>
          <a:prstGeom prst="rect">
            <a:avLst/>
          </a:prstGeom>
        </p:spPr>
        <p:txBody>
          <a:bodyPr anchor="t" rtlCol="false" tIns="0" lIns="0" bIns="0" rIns="0">
            <a:spAutoFit/>
          </a:bodyPr>
          <a:lstStyle/>
          <a:p>
            <a:pPr algn="ctr">
              <a:lnSpc>
                <a:spcPts val="4900"/>
              </a:lnSpc>
              <a:spcBef>
                <a:spcPct val="0"/>
              </a:spcBef>
            </a:pPr>
            <a:r>
              <a:rPr lang="en-US" sz="3500">
                <a:solidFill>
                  <a:srgbClr val="FFFFEF"/>
                </a:solidFill>
                <a:latin typeface="AC Steelfish"/>
                <a:ea typeface="AC Steelfish"/>
                <a:cs typeface="AC Steelfish"/>
                <a:sym typeface="AC Steelfish"/>
              </a:rPr>
              <a:t>06</a:t>
            </a:r>
          </a:p>
        </p:txBody>
      </p:sp>
      <p:sp>
        <p:nvSpPr>
          <p:cNvPr name="TextBox 48" id="48"/>
          <p:cNvSpPr txBox="true"/>
          <p:nvPr/>
        </p:nvSpPr>
        <p:spPr>
          <a:xfrm rot="0">
            <a:off x="17219914" y="5410550"/>
            <a:ext cx="635476" cy="615950"/>
          </a:xfrm>
          <a:prstGeom prst="rect">
            <a:avLst/>
          </a:prstGeom>
        </p:spPr>
        <p:txBody>
          <a:bodyPr anchor="t" rtlCol="false" tIns="0" lIns="0" bIns="0" rIns="0">
            <a:spAutoFit/>
          </a:bodyPr>
          <a:lstStyle/>
          <a:p>
            <a:pPr algn="ctr">
              <a:lnSpc>
                <a:spcPts val="4900"/>
              </a:lnSpc>
              <a:spcBef>
                <a:spcPct val="0"/>
              </a:spcBef>
            </a:pPr>
            <a:r>
              <a:rPr lang="en-US" sz="3500">
                <a:solidFill>
                  <a:srgbClr val="FFFFEF"/>
                </a:solidFill>
                <a:latin typeface="AC Steelfish"/>
                <a:ea typeface="AC Steelfish"/>
                <a:cs typeface="AC Steelfish"/>
                <a:sym typeface="AC Steelfish"/>
              </a:rPr>
              <a:t>07</a:t>
            </a:r>
          </a:p>
        </p:txBody>
      </p:sp>
      <p:sp>
        <p:nvSpPr>
          <p:cNvPr name="TextBox 49" id="49"/>
          <p:cNvSpPr txBox="true"/>
          <p:nvPr/>
        </p:nvSpPr>
        <p:spPr>
          <a:xfrm rot="0">
            <a:off x="11980985" y="6189162"/>
            <a:ext cx="4788730" cy="422275"/>
          </a:xfrm>
          <a:prstGeom prst="rect">
            <a:avLst/>
          </a:prstGeom>
        </p:spPr>
        <p:txBody>
          <a:bodyPr anchor="t" rtlCol="false" tIns="0" lIns="0" bIns="0" rIns="0">
            <a:spAutoFit/>
          </a:bodyPr>
          <a:lstStyle/>
          <a:p>
            <a:pPr algn="r">
              <a:lnSpc>
                <a:spcPts val="3499"/>
              </a:lnSpc>
              <a:spcBef>
                <a:spcPct val="0"/>
              </a:spcBef>
            </a:pPr>
            <a:r>
              <a:rPr lang="en-US" sz="2499">
                <a:solidFill>
                  <a:srgbClr val="FFFFEF"/>
                </a:solidFill>
                <a:latin typeface="Rosario"/>
                <a:ea typeface="Rosario"/>
                <a:cs typeface="Rosario"/>
                <a:sym typeface="Rosario"/>
              </a:rPr>
              <a:t>Biomass Availability</a:t>
            </a:r>
          </a:p>
        </p:txBody>
      </p:sp>
      <p:sp>
        <p:nvSpPr>
          <p:cNvPr name="TextBox 50" id="50"/>
          <p:cNvSpPr txBox="true"/>
          <p:nvPr/>
        </p:nvSpPr>
        <p:spPr>
          <a:xfrm rot="0">
            <a:off x="17219914" y="6171497"/>
            <a:ext cx="635476" cy="615950"/>
          </a:xfrm>
          <a:prstGeom prst="rect">
            <a:avLst/>
          </a:prstGeom>
        </p:spPr>
        <p:txBody>
          <a:bodyPr anchor="t" rtlCol="false" tIns="0" lIns="0" bIns="0" rIns="0">
            <a:spAutoFit/>
          </a:bodyPr>
          <a:lstStyle/>
          <a:p>
            <a:pPr algn="ctr">
              <a:lnSpc>
                <a:spcPts val="4900"/>
              </a:lnSpc>
              <a:spcBef>
                <a:spcPct val="0"/>
              </a:spcBef>
            </a:pPr>
            <a:r>
              <a:rPr lang="en-US" sz="3500">
                <a:solidFill>
                  <a:srgbClr val="FFFFEF"/>
                </a:solidFill>
                <a:latin typeface="AC Steelfish"/>
                <a:ea typeface="AC Steelfish"/>
                <a:cs typeface="AC Steelfish"/>
                <a:sym typeface="AC Steelfish"/>
              </a:rPr>
              <a:t>08</a:t>
            </a:r>
          </a:p>
        </p:txBody>
      </p:sp>
      <p:sp>
        <p:nvSpPr>
          <p:cNvPr name="TextBox 51" id="51"/>
          <p:cNvSpPr txBox="true"/>
          <p:nvPr/>
        </p:nvSpPr>
        <p:spPr>
          <a:xfrm rot="0">
            <a:off x="11980985" y="6950109"/>
            <a:ext cx="4788730" cy="422275"/>
          </a:xfrm>
          <a:prstGeom prst="rect">
            <a:avLst/>
          </a:prstGeom>
        </p:spPr>
        <p:txBody>
          <a:bodyPr anchor="t" rtlCol="false" tIns="0" lIns="0" bIns="0" rIns="0">
            <a:spAutoFit/>
          </a:bodyPr>
          <a:lstStyle/>
          <a:p>
            <a:pPr algn="r">
              <a:lnSpc>
                <a:spcPts val="3499"/>
              </a:lnSpc>
              <a:spcBef>
                <a:spcPct val="0"/>
              </a:spcBef>
            </a:pPr>
            <a:r>
              <a:rPr lang="en-US" sz="2499">
                <a:solidFill>
                  <a:srgbClr val="FFFFEF"/>
                </a:solidFill>
                <a:latin typeface="Rosario"/>
                <a:ea typeface="Rosario"/>
                <a:cs typeface="Rosario"/>
                <a:sym typeface="Rosario"/>
              </a:rPr>
              <a:t>Economic &amp; Logistical Advantages</a:t>
            </a:r>
          </a:p>
        </p:txBody>
      </p:sp>
      <p:sp>
        <p:nvSpPr>
          <p:cNvPr name="TextBox 52" id="52"/>
          <p:cNvSpPr txBox="true"/>
          <p:nvPr/>
        </p:nvSpPr>
        <p:spPr>
          <a:xfrm rot="0">
            <a:off x="17219914" y="6932445"/>
            <a:ext cx="635476" cy="615950"/>
          </a:xfrm>
          <a:prstGeom prst="rect">
            <a:avLst/>
          </a:prstGeom>
        </p:spPr>
        <p:txBody>
          <a:bodyPr anchor="t" rtlCol="false" tIns="0" lIns="0" bIns="0" rIns="0">
            <a:spAutoFit/>
          </a:bodyPr>
          <a:lstStyle/>
          <a:p>
            <a:pPr algn="ctr">
              <a:lnSpc>
                <a:spcPts val="4900"/>
              </a:lnSpc>
              <a:spcBef>
                <a:spcPct val="0"/>
              </a:spcBef>
            </a:pPr>
            <a:r>
              <a:rPr lang="en-US" sz="3500">
                <a:solidFill>
                  <a:srgbClr val="FFFFEF"/>
                </a:solidFill>
                <a:latin typeface="AC Steelfish"/>
                <a:ea typeface="AC Steelfish"/>
                <a:cs typeface="AC Steelfish"/>
                <a:sym typeface="AC Steelfish"/>
              </a:rPr>
              <a:t>09</a:t>
            </a:r>
          </a:p>
        </p:txBody>
      </p:sp>
      <p:sp>
        <p:nvSpPr>
          <p:cNvPr name="TextBox 53" id="53"/>
          <p:cNvSpPr txBox="true"/>
          <p:nvPr/>
        </p:nvSpPr>
        <p:spPr>
          <a:xfrm rot="0">
            <a:off x="11980985" y="7711057"/>
            <a:ext cx="4788730" cy="860425"/>
          </a:xfrm>
          <a:prstGeom prst="rect">
            <a:avLst/>
          </a:prstGeom>
        </p:spPr>
        <p:txBody>
          <a:bodyPr anchor="t" rtlCol="false" tIns="0" lIns="0" bIns="0" rIns="0">
            <a:spAutoFit/>
          </a:bodyPr>
          <a:lstStyle/>
          <a:p>
            <a:pPr algn="r">
              <a:lnSpc>
                <a:spcPts val="3499"/>
              </a:lnSpc>
            </a:pPr>
            <a:r>
              <a:rPr lang="en-US" sz="2499">
                <a:solidFill>
                  <a:srgbClr val="FFFFEF"/>
                </a:solidFill>
                <a:latin typeface="Rosario"/>
                <a:ea typeface="Rosario"/>
                <a:cs typeface="Rosario"/>
                <a:sym typeface="Rosario"/>
              </a:rPr>
              <a:t>Next Steps</a:t>
            </a:r>
          </a:p>
          <a:p>
            <a:pPr algn="r">
              <a:lnSpc>
                <a:spcPts val="3499"/>
              </a:lnSpc>
              <a:spcBef>
                <a:spcPct val="0"/>
              </a:spcBef>
            </a:pPr>
          </a:p>
        </p:txBody>
      </p:sp>
      <p:sp>
        <p:nvSpPr>
          <p:cNvPr name="TextBox 54" id="54"/>
          <p:cNvSpPr txBox="true"/>
          <p:nvPr/>
        </p:nvSpPr>
        <p:spPr>
          <a:xfrm rot="0">
            <a:off x="17219914" y="7664251"/>
            <a:ext cx="635476" cy="615950"/>
          </a:xfrm>
          <a:prstGeom prst="rect">
            <a:avLst/>
          </a:prstGeom>
        </p:spPr>
        <p:txBody>
          <a:bodyPr anchor="t" rtlCol="false" tIns="0" lIns="0" bIns="0" rIns="0">
            <a:spAutoFit/>
          </a:bodyPr>
          <a:lstStyle/>
          <a:p>
            <a:pPr algn="ctr">
              <a:lnSpc>
                <a:spcPts val="4900"/>
              </a:lnSpc>
              <a:spcBef>
                <a:spcPct val="0"/>
              </a:spcBef>
            </a:pPr>
            <a:r>
              <a:rPr lang="en-US" sz="3500">
                <a:solidFill>
                  <a:srgbClr val="FFFFEF"/>
                </a:solidFill>
                <a:latin typeface="AC Steelfish"/>
                <a:ea typeface="AC Steelfish"/>
                <a:cs typeface="AC Steelfish"/>
                <a:sym typeface="AC Steelfish"/>
              </a:rPr>
              <a:t>10</a:t>
            </a:r>
          </a:p>
        </p:txBody>
      </p:sp>
      <p:sp>
        <p:nvSpPr>
          <p:cNvPr name="Freeform 55" id="55"/>
          <p:cNvSpPr/>
          <p:nvPr/>
        </p:nvSpPr>
        <p:spPr>
          <a:xfrm flipH="false" flipV="false" rot="0">
            <a:off x="5183966" y="291074"/>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10">
              <a:extLst>
                <a:ext uri="{96DAC541-7B7A-43D3-8B79-37D633B846F1}">
                  <asvg:svgBlip xmlns:asvg="http://schemas.microsoft.com/office/drawing/2016/SVG/main" r:embed="rId11"/>
                </a:ext>
              </a:extLst>
            </a:blip>
            <a:stretch>
              <a:fillRect l="-9407" t="0" r="-19158" b="0"/>
            </a:stretch>
          </a:blipFill>
        </p:spPr>
      </p:sp>
      <p:sp>
        <p:nvSpPr>
          <p:cNvPr name="TextBox 56" id="56"/>
          <p:cNvSpPr txBox="true"/>
          <p:nvPr/>
        </p:nvSpPr>
        <p:spPr>
          <a:xfrm rot="0">
            <a:off x="6323780" y="412697"/>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15513292" y="1061892"/>
            <a:ext cx="1341355" cy="1341355"/>
          </a:xfrm>
          <a:custGeom>
            <a:avLst/>
            <a:gdLst/>
            <a:ahLst/>
            <a:cxnLst/>
            <a:rect r="r" b="b" t="t" l="l"/>
            <a:pathLst>
              <a:path h="1341355" w="1341355">
                <a:moveTo>
                  <a:pt x="0" y="0"/>
                </a:moveTo>
                <a:lnTo>
                  <a:pt x="1341355" y="0"/>
                </a:lnTo>
                <a:lnTo>
                  <a:pt x="1341355" y="1341355"/>
                </a:lnTo>
                <a:lnTo>
                  <a:pt x="0" y="1341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82437" y="1028700"/>
            <a:ext cx="1976863" cy="1606202"/>
          </a:xfrm>
          <a:custGeom>
            <a:avLst/>
            <a:gdLst/>
            <a:ahLst/>
            <a:cxnLst/>
            <a:rect r="r" b="b" t="t" l="l"/>
            <a:pathLst>
              <a:path h="1606202" w="1976863">
                <a:moveTo>
                  <a:pt x="0" y="0"/>
                </a:moveTo>
                <a:lnTo>
                  <a:pt x="1976863" y="0"/>
                </a:lnTo>
                <a:lnTo>
                  <a:pt x="1976863" y="1606202"/>
                </a:lnTo>
                <a:lnTo>
                  <a:pt x="0" y="16062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743137" y="1414908"/>
            <a:ext cx="881665" cy="1413358"/>
          </a:xfrm>
          <a:prstGeom prst="rect">
            <a:avLst/>
          </a:prstGeom>
        </p:spPr>
        <p:txBody>
          <a:bodyPr anchor="t" rtlCol="false" tIns="0" lIns="0" bIns="0" rIns="0">
            <a:spAutoFit/>
          </a:bodyPr>
          <a:lstStyle/>
          <a:p>
            <a:pPr algn="ctr">
              <a:lnSpc>
                <a:spcPts val="5669"/>
              </a:lnSpc>
            </a:pPr>
            <a:r>
              <a:rPr lang="en-US" sz="4049">
                <a:solidFill>
                  <a:srgbClr val="FFFFEF"/>
                </a:solidFill>
                <a:latin typeface="AC Steelfish"/>
                <a:ea typeface="AC Steelfish"/>
                <a:cs typeface="AC Steelfish"/>
                <a:sym typeface="AC Steelfish"/>
              </a:rPr>
              <a:t>01</a:t>
            </a:r>
          </a:p>
          <a:p>
            <a:pPr algn="ctr">
              <a:lnSpc>
                <a:spcPts val="5669"/>
              </a:lnSpc>
              <a:spcBef>
                <a:spcPct val="0"/>
              </a:spcBef>
            </a:pPr>
          </a:p>
        </p:txBody>
      </p:sp>
      <p:grpSp>
        <p:nvGrpSpPr>
          <p:cNvPr name="Group 5" id="5"/>
          <p:cNvGrpSpPr/>
          <p:nvPr/>
        </p:nvGrpSpPr>
        <p:grpSpPr>
          <a:xfrm rot="-10800000">
            <a:off x="14027136" y="-719065"/>
            <a:ext cx="5449789" cy="11725130"/>
            <a:chOff x="0" y="0"/>
            <a:chExt cx="1664166" cy="3580426"/>
          </a:xfrm>
        </p:grpSpPr>
        <p:sp>
          <p:nvSpPr>
            <p:cNvPr name="Freeform 6" id="6"/>
            <p:cNvSpPr/>
            <p:nvPr/>
          </p:nvSpPr>
          <p:spPr>
            <a:xfrm flipH="false" flipV="false" rot="0">
              <a:off x="0" y="0"/>
              <a:ext cx="1664166" cy="3580426"/>
            </a:xfrm>
            <a:custGeom>
              <a:avLst/>
              <a:gdLst/>
              <a:ahLst/>
              <a:cxnLst/>
              <a:rect r="r" b="b" t="t" l="l"/>
              <a:pathLst>
                <a:path h="3580426" w="1664166">
                  <a:moveTo>
                    <a:pt x="0" y="0"/>
                  </a:moveTo>
                  <a:lnTo>
                    <a:pt x="1664166" y="0"/>
                  </a:lnTo>
                  <a:lnTo>
                    <a:pt x="1664166" y="3580426"/>
                  </a:lnTo>
                  <a:lnTo>
                    <a:pt x="0" y="3580426"/>
                  </a:lnTo>
                  <a:close/>
                </a:path>
              </a:pathLst>
            </a:custGeom>
            <a:solidFill>
              <a:srgbClr val="34520D"/>
            </a:solidFill>
          </p:spPr>
        </p:sp>
        <p:sp>
          <p:nvSpPr>
            <p:cNvPr name="TextBox 7" id="7"/>
            <p:cNvSpPr txBox="true"/>
            <p:nvPr/>
          </p:nvSpPr>
          <p:spPr>
            <a:xfrm>
              <a:off x="0" y="-47625"/>
              <a:ext cx="1664166" cy="362805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416444" y="3513195"/>
            <a:ext cx="11671631" cy="3260609"/>
            <a:chOff x="0" y="0"/>
            <a:chExt cx="1610488" cy="449909"/>
          </a:xfrm>
        </p:grpSpPr>
        <p:sp>
          <p:nvSpPr>
            <p:cNvPr name="Freeform 9" id="9"/>
            <p:cNvSpPr/>
            <p:nvPr/>
          </p:nvSpPr>
          <p:spPr>
            <a:xfrm flipH="false" flipV="false" rot="0">
              <a:off x="0" y="0"/>
              <a:ext cx="1610488" cy="449909"/>
            </a:xfrm>
            <a:custGeom>
              <a:avLst/>
              <a:gdLst/>
              <a:ahLst/>
              <a:cxnLst/>
              <a:rect r="r" b="b" t="t" l="l"/>
              <a:pathLst>
                <a:path h="449909" w="1610488">
                  <a:moveTo>
                    <a:pt x="537119" y="19070"/>
                  </a:moveTo>
                  <a:cubicBezTo>
                    <a:pt x="619418" y="7556"/>
                    <a:pt x="713552" y="0"/>
                    <a:pt x="805678" y="0"/>
                  </a:cubicBezTo>
                  <a:cubicBezTo>
                    <a:pt x="897807" y="0"/>
                    <a:pt x="986458" y="6476"/>
                    <a:pt x="1068153" y="17990"/>
                  </a:cubicBezTo>
                  <a:cubicBezTo>
                    <a:pt x="1069894" y="18350"/>
                    <a:pt x="1071631" y="18350"/>
                    <a:pt x="1073369" y="18710"/>
                  </a:cubicBezTo>
                  <a:cubicBezTo>
                    <a:pt x="1380170" y="64765"/>
                    <a:pt x="1606143" y="186379"/>
                    <a:pt x="1610488" y="320441"/>
                  </a:cubicBezTo>
                  <a:lnTo>
                    <a:pt x="1610488" y="449909"/>
                  </a:lnTo>
                  <a:lnTo>
                    <a:pt x="0" y="449909"/>
                  </a:lnTo>
                  <a:lnTo>
                    <a:pt x="0" y="320537"/>
                  </a:lnTo>
                  <a:cubicBezTo>
                    <a:pt x="4346" y="185660"/>
                    <a:pt x="226842" y="64045"/>
                    <a:pt x="537119" y="19070"/>
                  </a:cubicBezTo>
                  <a:close/>
                </a:path>
              </a:pathLst>
            </a:custGeom>
            <a:solidFill>
              <a:srgbClr val="FFFFEF"/>
            </a:solidFill>
          </p:spPr>
        </p:sp>
        <p:sp>
          <p:nvSpPr>
            <p:cNvPr name="TextBox 10" id="10"/>
            <p:cNvSpPr txBox="true"/>
            <p:nvPr/>
          </p:nvSpPr>
          <p:spPr>
            <a:xfrm>
              <a:off x="0" y="79375"/>
              <a:ext cx="1610488" cy="37053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006022" y="1306658"/>
            <a:ext cx="1341355" cy="1341355"/>
          </a:xfrm>
          <a:custGeom>
            <a:avLst/>
            <a:gdLst/>
            <a:ahLst/>
            <a:cxnLst/>
            <a:rect r="r" b="b" t="t" l="l"/>
            <a:pathLst>
              <a:path h="1341355" w="1341355">
                <a:moveTo>
                  <a:pt x="0" y="0"/>
                </a:moveTo>
                <a:lnTo>
                  <a:pt x="1341356" y="0"/>
                </a:lnTo>
                <a:lnTo>
                  <a:pt x="1341356" y="1341356"/>
                </a:lnTo>
                <a:lnTo>
                  <a:pt x="0" y="1341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775167" y="1273466"/>
            <a:ext cx="1976863" cy="1606202"/>
          </a:xfrm>
          <a:custGeom>
            <a:avLst/>
            <a:gdLst/>
            <a:ahLst/>
            <a:cxnLst/>
            <a:rect r="r" b="b" t="t" l="l"/>
            <a:pathLst>
              <a:path h="1606202" w="1976863">
                <a:moveTo>
                  <a:pt x="0" y="0"/>
                </a:moveTo>
                <a:lnTo>
                  <a:pt x="1976864" y="0"/>
                </a:lnTo>
                <a:lnTo>
                  <a:pt x="1976864" y="1606202"/>
                </a:lnTo>
                <a:lnTo>
                  <a:pt x="0" y="16062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4818153" y="1081279"/>
            <a:ext cx="6126112" cy="1990576"/>
          </a:xfrm>
          <a:custGeom>
            <a:avLst/>
            <a:gdLst/>
            <a:ahLst/>
            <a:cxnLst/>
            <a:rect r="r" b="b" t="t" l="l"/>
            <a:pathLst>
              <a:path h="1990576" w="6126112">
                <a:moveTo>
                  <a:pt x="0" y="0"/>
                </a:moveTo>
                <a:lnTo>
                  <a:pt x="6126112" y="0"/>
                </a:lnTo>
                <a:lnTo>
                  <a:pt x="6126112" y="1990576"/>
                </a:lnTo>
                <a:lnTo>
                  <a:pt x="0" y="1990576"/>
                </a:lnTo>
                <a:lnTo>
                  <a:pt x="0" y="0"/>
                </a:lnTo>
                <a:close/>
              </a:path>
            </a:pathLst>
          </a:custGeom>
          <a:blipFill>
            <a:blip r:embed="rId6">
              <a:extLst>
                <a:ext uri="{96DAC541-7B7A-43D3-8B79-37D633B846F1}">
                  <asvg:svgBlip xmlns:asvg="http://schemas.microsoft.com/office/drawing/2016/SVG/main" r:embed="rId7"/>
                </a:ext>
              </a:extLst>
            </a:blip>
            <a:stretch>
              <a:fillRect l="0" t="-89654" r="0" b="0"/>
            </a:stretch>
          </a:blipFill>
        </p:spPr>
      </p:sp>
      <p:sp>
        <p:nvSpPr>
          <p:cNvPr name="Freeform 14" id="14"/>
          <p:cNvSpPr/>
          <p:nvPr/>
        </p:nvSpPr>
        <p:spPr>
          <a:xfrm flipH="false" flipV="false" rot="5400000">
            <a:off x="14818153" y="7207391"/>
            <a:ext cx="6126112" cy="1990576"/>
          </a:xfrm>
          <a:custGeom>
            <a:avLst/>
            <a:gdLst/>
            <a:ahLst/>
            <a:cxnLst/>
            <a:rect r="r" b="b" t="t" l="l"/>
            <a:pathLst>
              <a:path h="1990576" w="6126112">
                <a:moveTo>
                  <a:pt x="0" y="0"/>
                </a:moveTo>
                <a:lnTo>
                  <a:pt x="6126112" y="0"/>
                </a:lnTo>
                <a:lnTo>
                  <a:pt x="6126112" y="1990575"/>
                </a:lnTo>
                <a:lnTo>
                  <a:pt x="0" y="1990575"/>
                </a:lnTo>
                <a:lnTo>
                  <a:pt x="0" y="0"/>
                </a:lnTo>
                <a:close/>
              </a:path>
            </a:pathLst>
          </a:custGeom>
          <a:blipFill>
            <a:blip r:embed="rId6">
              <a:extLst>
                <a:ext uri="{96DAC541-7B7A-43D3-8B79-37D633B846F1}">
                  <asvg:svgBlip xmlns:asvg="http://schemas.microsoft.com/office/drawing/2016/SVG/main" r:embed="rId7"/>
                </a:ext>
              </a:extLst>
            </a:blip>
            <a:stretch>
              <a:fillRect l="0" t="-89654" r="0" b="0"/>
            </a:stretch>
          </a:blipFill>
        </p:spPr>
      </p:sp>
      <p:sp>
        <p:nvSpPr>
          <p:cNvPr name="Freeform 15" id="15"/>
          <p:cNvSpPr/>
          <p:nvPr/>
        </p:nvSpPr>
        <p:spPr>
          <a:xfrm flipH="false" flipV="false" rot="0">
            <a:off x="1426373" y="3300138"/>
            <a:ext cx="6619100" cy="5857904"/>
          </a:xfrm>
          <a:custGeom>
            <a:avLst/>
            <a:gdLst/>
            <a:ahLst/>
            <a:cxnLst/>
            <a:rect r="r" b="b" t="t" l="l"/>
            <a:pathLst>
              <a:path h="5857904" w="6619100">
                <a:moveTo>
                  <a:pt x="0" y="0"/>
                </a:moveTo>
                <a:lnTo>
                  <a:pt x="6619101" y="0"/>
                </a:lnTo>
                <a:lnTo>
                  <a:pt x="6619101" y="5857904"/>
                </a:lnTo>
                <a:lnTo>
                  <a:pt x="0" y="5857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032022">
            <a:off x="7028404" y="4687328"/>
            <a:ext cx="1813773" cy="2315628"/>
            <a:chOff x="0" y="0"/>
            <a:chExt cx="636646" cy="812800"/>
          </a:xfrm>
        </p:grpSpPr>
        <p:sp>
          <p:nvSpPr>
            <p:cNvPr name="Freeform 17" id="17"/>
            <p:cNvSpPr/>
            <p:nvPr/>
          </p:nvSpPr>
          <p:spPr>
            <a:xfrm flipH="false" flipV="false" rot="0">
              <a:off x="0" y="0"/>
              <a:ext cx="636646" cy="812800"/>
            </a:xfrm>
            <a:custGeom>
              <a:avLst/>
              <a:gdLst/>
              <a:ahLst/>
              <a:cxnLst/>
              <a:rect r="r" b="b" t="t" l="l"/>
              <a:pathLst>
                <a:path h="812800" w="636646">
                  <a:moveTo>
                    <a:pt x="318323" y="812800"/>
                  </a:moveTo>
                  <a:lnTo>
                    <a:pt x="0" y="406400"/>
                  </a:lnTo>
                  <a:lnTo>
                    <a:pt x="203200" y="406400"/>
                  </a:lnTo>
                  <a:lnTo>
                    <a:pt x="203200" y="0"/>
                  </a:lnTo>
                  <a:lnTo>
                    <a:pt x="433446" y="0"/>
                  </a:lnTo>
                  <a:lnTo>
                    <a:pt x="433446" y="406400"/>
                  </a:lnTo>
                  <a:lnTo>
                    <a:pt x="636646" y="406400"/>
                  </a:lnTo>
                  <a:lnTo>
                    <a:pt x="318323" y="812800"/>
                  </a:lnTo>
                  <a:close/>
                </a:path>
              </a:pathLst>
            </a:custGeom>
            <a:solidFill>
              <a:srgbClr val="ED1919"/>
            </a:solidFill>
          </p:spPr>
        </p:sp>
        <p:sp>
          <p:nvSpPr>
            <p:cNvPr name="TextBox 18" id="18"/>
            <p:cNvSpPr txBox="true"/>
            <p:nvPr/>
          </p:nvSpPr>
          <p:spPr>
            <a:xfrm>
              <a:off x="203200" y="-47625"/>
              <a:ext cx="230246" cy="758825"/>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0">
            <a:off x="10165525" y="3425994"/>
            <a:ext cx="1741559" cy="1044936"/>
          </a:xfrm>
          <a:custGeom>
            <a:avLst/>
            <a:gdLst/>
            <a:ahLst/>
            <a:cxnLst/>
            <a:rect r="r" b="b" t="t" l="l"/>
            <a:pathLst>
              <a:path h="1044936" w="1741559">
                <a:moveTo>
                  <a:pt x="0" y="0"/>
                </a:moveTo>
                <a:lnTo>
                  <a:pt x="1741560" y="0"/>
                </a:lnTo>
                <a:lnTo>
                  <a:pt x="1741560" y="1044936"/>
                </a:lnTo>
                <a:lnTo>
                  <a:pt x="0" y="10449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9718869" y="6942076"/>
            <a:ext cx="1902960" cy="2215966"/>
          </a:xfrm>
          <a:custGeom>
            <a:avLst/>
            <a:gdLst/>
            <a:ahLst/>
            <a:cxnLst/>
            <a:rect r="r" b="b" t="t" l="l"/>
            <a:pathLst>
              <a:path h="2215966" w="1902960">
                <a:moveTo>
                  <a:pt x="0" y="0"/>
                </a:moveTo>
                <a:lnTo>
                  <a:pt x="1902960" y="0"/>
                </a:lnTo>
                <a:lnTo>
                  <a:pt x="1902960" y="2215966"/>
                </a:lnTo>
                <a:lnTo>
                  <a:pt x="0" y="22159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11759357" y="5175559"/>
            <a:ext cx="2511208" cy="1792375"/>
          </a:xfrm>
          <a:custGeom>
            <a:avLst/>
            <a:gdLst/>
            <a:ahLst/>
            <a:cxnLst/>
            <a:rect r="r" b="b" t="t" l="l"/>
            <a:pathLst>
              <a:path h="1792375" w="2511208">
                <a:moveTo>
                  <a:pt x="0" y="0"/>
                </a:moveTo>
                <a:lnTo>
                  <a:pt x="2511208" y="0"/>
                </a:lnTo>
                <a:lnTo>
                  <a:pt x="2511208" y="1792375"/>
                </a:lnTo>
                <a:lnTo>
                  <a:pt x="0" y="1792375"/>
                </a:lnTo>
                <a:lnTo>
                  <a:pt x="0" y="0"/>
                </a:lnTo>
                <a:close/>
              </a:path>
            </a:pathLst>
          </a:custGeom>
          <a:blipFill>
            <a:blip r:embed="rId14"/>
            <a:stretch>
              <a:fillRect l="0" t="0" r="0" b="0"/>
            </a:stretch>
          </a:blipFill>
        </p:spPr>
      </p:sp>
      <p:sp>
        <p:nvSpPr>
          <p:cNvPr name="Freeform 22" id="22"/>
          <p:cNvSpPr/>
          <p:nvPr/>
        </p:nvSpPr>
        <p:spPr>
          <a:xfrm flipH="false" flipV="false" rot="0">
            <a:off x="12204553" y="7656510"/>
            <a:ext cx="2066011" cy="2066011"/>
          </a:xfrm>
          <a:custGeom>
            <a:avLst/>
            <a:gdLst/>
            <a:ahLst/>
            <a:cxnLst/>
            <a:rect r="r" b="b" t="t" l="l"/>
            <a:pathLst>
              <a:path h="2066011" w="2066011">
                <a:moveTo>
                  <a:pt x="0" y="0"/>
                </a:moveTo>
                <a:lnTo>
                  <a:pt x="2066012" y="0"/>
                </a:lnTo>
                <a:lnTo>
                  <a:pt x="2066012" y="2066011"/>
                </a:lnTo>
                <a:lnTo>
                  <a:pt x="0" y="206601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3" id="23"/>
          <p:cNvSpPr txBox="true"/>
          <p:nvPr/>
        </p:nvSpPr>
        <p:spPr>
          <a:xfrm rot="0">
            <a:off x="1178966" y="959141"/>
            <a:ext cx="12819596" cy="2713360"/>
          </a:xfrm>
          <a:prstGeom prst="rect">
            <a:avLst/>
          </a:prstGeom>
        </p:spPr>
        <p:txBody>
          <a:bodyPr anchor="t" rtlCol="false" tIns="0" lIns="0" bIns="0" rIns="0">
            <a:spAutoFit/>
          </a:bodyPr>
          <a:lstStyle/>
          <a:p>
            <a:pPr algn="l">
              <a:lnSpc>
                <a:spcPts val="22119"/>
              </a:lnSpc>
              <a:spcBef>
                <a:spcPct val="0"/>
              </a:spcBef>
            </a:pPr>
            <a:r>
              <a:rPr lang="en-US" sz="15799">
                <a:solidFill>
                  <a:srgbClr val="34520D"/>
                </a:solidFill>
                <a:latin typeface="AC Steelfish"/>
                <a:ea typeface="AC Steelfish"/>
                <a:cs typeface="AC Steelfish"/>
                <a:sym typeface="AC Steelfish"/>
              </a:rPr>
              <a:t>CORNERBROOK, NL</a:t>
            </a:r>
          </a:p>
        </p:txBody>
      </p:sp>
      <p:sp>
        <p:nvSpPr>
          <p:cNvPr name="TextBox 24" id="24"/>
          <p:cNvSpPr txBox="true"/>
          <p:nvPr/>
        </p:nvSpPr>
        <p:spPr>
          <a:xfrm rot="0">
            <a:off x="15235868" y="1659674"/>
            <a:ext cx="881665" cy="693350"/>
          </a:xfrm>
          <a:prstGeom prst="rect">
            <a:avLst/>
          </a:prstGeom>
        </p:spPr>
        <p:txBody>
          <a:bodyPr anchor="t" rtlCol="false" tIns="0" lIns="0" bIns="0" rIns="0">
            <a:spAutoFit/>
          </a:bodyPr>
          <a:lstStyle/>
          <a:p>
            <a:pPr algn="ctr">
              <a:lnSpc>
                <a:spcPts val="5669"/>
              </a:lnSpc>
              <a:spcBef>
                <a:spcPct val="0"/>
              </a:spcBef>
            </a:pPr>
            <a:r>
              <a:rPr lang="en-US" sz="4049">
                <a:solidFill>
                  <a:srgbClr val="FFFFEF"/>
                </a:solidFill>
                <a:latin typeface="AC Steelfish"/>
                <a:ea typeface="AC Steelfish"/>
                <a:cs typeface="AC Steelfish"/>
                <a:sym typeface="AC Steelfish"/>
              </a:rPr>
              <a:t>01</a:t>
            </a:r>
          </a:p>
        </p:txBody>
      </p:sp>
      <p:sp>
        <p:nvSpPr>
          <p:cNvPr name="TextBox 25" id="25"/>
          <p:cNvSpPr txBox="true"/>
          <p:nvPr/>
        </p:nvSpPr>
        <p:spPr>
          <a:xfrm rot="0">
            <a:off x="12164360" y="3475156"/>
            <a:ext cx="8039220" cy="1011828"/>
          </a:xfrm>
          <a:prstGeom prst="rect">
            <a:avLst/>
          </a:prstGeom>
        </p:spPr>
        <p:txBody>
          <a:bodyPr anchor="t" rtlCol="false" tIns="0" lIns="0" bIns="0" rIns="0">
            <a:spAutoFit/>
          </a:bodyPr>
          <a:lstStyle/>
          <a:p>
            <a:pPr algn="just">
              <a:lnSpc>
                <a:spcPts val="4079"/>
              </a:lnSpc>
            </a:pPr>
            <a:r>
              <a:rPr lang="en-US" sz="2914" b="true">
                <a:solidFill>
                  <a:srgbClr val="172900"/>
                </a:solidFill>
                <a:latin typeface="Rosario Bold"/>
                <a:ea typeface="Rosario Bold"/>
                <a:cs typeface="Rosario Bold"/>
                <a:sym typeface="Rosario Bold"/>
              </a:rPr>
              <a:t>Population: 19, 333</a:t>
            </a:r>
          </a:p>
          <a:p>
            <a:pPr algn="just">
              <a:lnSpc>
                <a:spcPts val="4079"/>
              </a:lnSpc>
              <a:spcBef>
                <a:spcPct val="0"/>
              </a:spcBef>
            </a:pPr>
          </a:p>
        </p:txBody>
      </p:sp>
      <p:sp>
        <p:nvSpPr>
          <p:cNvPr name="TextBox 26" id="26"/>
          <p:cNvSpPr txBox="true"/>
          <p:nvPr/>
        </p:nvSpPr>
        <p:spPr>
          <a:xfrm rot="0">
            <a:off x="10017797" y="9225043"/>
            <a:ext cx="8039220" cy="497478"/>
          </a:xfrm>
          <a:prstGeom prst="rect">
            <a:avLst/>
          </a:prstGeom>
        </p:spPr>
        <p:txBody>
          <a:bodyPr anchor="t" rtlCol="false" tIns="0" lIns="0" bIns="0" rIns="0">
            <a:spAutoFit/>
          </a:bodyPr>
          <a:lstStyle/>
          <a:p>
            <a:pPr algn="just">
              <a:lnSpc>
                <a:spcPts val="4079"/>
              </a:lnSpc>
              <a:spcBef>
                <a:spcPct val="0"/>
              </a:spcBef>
            </a:pPr>
            <a:r>
              <a:rPr lang="en-US" b="true" sz="2914">
                <a:solidFill>
                  <a:srgbClr val="172900"/>
                </a:solidFill>
                <a:latin typeface="Rosario Bold"/>
                <a:ea typeface="Rosario Bold"/>
                <a:cs typeface="Rosario Bold"/>
                <a:sym typeface="Rosario Bold"/>
              </a:rPr>
              <a:t>Forestry</a:t>
            </a:r>
          </a:p>
        </p:txBody>
      </p:sp>
      <p:sp>
        <p:nvSpPr>
          <p:cNvPr name="TextBox 27" id="27"/>
          <p:cNvSpPr txBox="true"/>
          <p:nvPr/>
        </p:nvSpPr>
        <p:spPr>
          <a:xfrm rot="0">
            <a:off x="12097923" y="7038231"/>
            <a:ext cx="8039220" cy="1011828"/>
          </a:xfrm>
          <a:prstGeom prst="rect">
            <a:avLst/>
          </a:prstGeom>
        </p:spPr>
        <p:txBody>
          <a:bodyPr anchor="t" rtlCol="false" tIns="0" lIns="0" bIns="0" rIns="0">
            <a:spAutoFit/>
          </a:bodyPr>
          <a:lstStyle/>
          <a:p>
            <a:pPr algn="just">
              <a:lnSpc>
                <a:spcPts val="4079"/>
              </a:lnSpc>
            </a:pPr>
            <a:r>
              <a:rPr lang="en-US" sz="2914" b="true">
                <a:solidFill>
                  <a:srgbClr val="172900"/>
                </a:solidFill>
                <a:latin typeface="Rosario Bold"/>
                <a:ea typeface="Rosario Bold"/>
                <a:cs typeface="Rosario Bold"/>
                <a:sym typeface="Rosario Bold"/>
              </a:rPr>
              <a:t>Agriculture</a:t>
            </a:r>
          </a:p>
          <a:p>
            <a:pPr algn="just">
              <a:lnSpc>
                <a:spcPts val="4079"/>
              </a:lnSpc>
              <a:spcBef>
                <a:spcPct val="0"/>
              </a:spcBef>
            </a:pPr>
          </a:p>
        </p:txBody>
      </p:sp>
      <p:sp>
        <p:nvSpPr>
          <p:cNvPr name="TextBox 28" id="28"/>
          <p:cNvSpPr txBox="true"/>
          <p:nvPr/>
        </p:nvSpPr>
        <p:spPr>
          <a:xfrm rot="0">
            <a:off x="12605192" y="9703471"/>
            <a:ext cx="8039220" cy="497478"/>
          </a:xfrm>
          <a:prstGeom prst="rect">
            <a:avLst/>
          </a:prstGeom>
        </p:spPr>
        <p:txBody>
          <a:bodyPr anchor="t" rtlCol="false" tIns="0" lIns="0" bIns="0" rIns="0">
            <a:spAutoFit/>
          </a:bodyPr>
          <a:lstStyle/>
          <a:p>
            <a:pPr algn="just">
              <a:lnSpc>
                <a:spcPts val="4079"/>
              </a:lnSpc>
              <a:spcBef>
                <a:spcPct val="0"/>
              </a:spcBef>
            </a:pPr>
            <a:r>
              <a:rPr lang="en-US" b="true" sz="2914">
                <a:solidFill>
                  <a:srgbClr val="172900"/>
                </a:solidFill>
                <a:latin typeface="Rosario Bold"/>
                <a:ea typeface="Rosario Bold"/>
                <a:cs typeface="Rosario Bold"/>
                <a:sym typeface="Rosario Bold"/>
              </a:rPr>
              <a:t>Fishery</a:t>
            </a:r>
          </a:p>
        </p:txBody>
      </p:sp>
      <p:sp>
        <p:nvSpPr>
          <p:cNvPr name="Freeform 29" id="29"/>
          <p:cNvSpPr/>
          <p:nvPr/>
        </p:nvSpPr>
        <p:spPr>
          <a:xfrm flipH="false" flipV="false" rot="0">
            <a:off x="257933" y="203214"/>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17">
              <a:extLst>
                <a:ext uri="{96DAC541-7B7A-43D3-8B79-37D633B846F1}">
                  <asvg:svgBlip xmlns:asvg="http://schemas.microsoft.com/office/drawing/2016/SVG/main" r:embed="rId18"/>
                </a:ext>
              </a:extLst>
            </a:blip>
            <a:stretch>
              <a:fillRect l="-9407" t="0" r="-19158" b="0"/>
            </a:stretch>
          </a:blipFill>
        </p:spPr>
      </p:sp>
      <p:sp>
        <p:nvSpPr>
          <p:cNvPr name="TextBox 30" id="30"/>
          <p:cNvSpPr txBox="true"/>
          <p:nvPr/>
        </p:nvSpPr>
        <p:spPr>
          <a:xfrm rot="0">
            <a:off x="1397747" y="324837"/>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15513292" y="1061892"/>
            <a:ext cx="1341355" cy="1341355"/>
          </a:xfrm>
          <a:custGeom>
            <a:avLst/>
            <a:gdLst/>
            <a:ahLst/>
            <a:cxnLst/>
            <a:rect r="r" b="b" t="t" l="l"/>
            <a:pathLst>
              <a:path h="1341355" w="1341355">
                <a:moveTo>
                  <a:pt x="0" y="0"/>
                </a:moveTo>
                <a:lnTo>
                  <a:pt x="1341355" y="0"/>
                </a:lnTo>
                <a:lnTo>
                  <a:pt x="1341355" y="1341355"/>
                </a:lnTo>
                <a:lnTo>
                  <a:pt x="0" y="1341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82437" y="1028700"/>
            <a:ext cx="1976863" cy="1606202"/>
          </a:xfrm>
          <a:custGeom>
            <a:avLst/>
            <a:gdLst/>
            <a:ahLst/>
            <a:cxnLst/>
            <a:rect r="r" b="b" t="t" l="l"/>
            <a:pathLst>
              <a:path h="1606202" w="1976863">
                <a:moveTo>
                  <a:pt x="0" y="0"/>
                </a:moveTo>
                <a:lnTo>
                  <a:pt x="1976863" y="0"/>
                </a:lnTo>
                <a:lnTo>
                  <a:pt x="1976863" y="1606202"/>
                </a:lnTo>
                <a:lnTo>
                  <a:pt x="0" y="16062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52525" y="3463694"/>
            <a:ext cx="3740653" cy="5493151"/>
          </a:xfrm>
          <a:custGeom>
            <a:avLst/>
            <a:gdLst/>
            <a:ahLst/>
            <a:cxnLst/>
            <a:rect r="r" b="b" t="t" l="l"/>
            <a:pathLst>
              <a:path h="5493151" w="3740653">
                <a:moveTo>
                  <a:pt x="0" y="0"/>
                </a:moveTo>
                <a:lnTo>
                  <a:pt x="3740653" y="0"/>
                </a:lnTo>
                <a:lnTo>
                  <a:pt x="3740653" y="5493151"/>
                </a:lnTo>
                <a:lnTo>
                  <a:pt x="0" y="5493151"/>
                </a:lnTo>
                <a:lnTo>
                  <a:pt x="0" y="0"/>
                </a:lnTo>
                <a:close/>
              </a:path>
            </a:pathLst>
          </a:custGeom>
          <a:blipFill>
            <a:blip r:embed="rId6">
              <a:extLst>
                <a:ext uri="{96DAC541-7B7A-43D3-8B79-37D633B846F1}">
                  <asvg:svgBlip xmlns:asvg="http://schemas.microsoft.com/office/drawing/2016/SVG/main" r:embed="rId7"/>
                </a:ext>
              </a:extLst>
            </a:blip>
            <a:stretch>
              <a:fillRect l="-101723" t="0" r="0" b="-13499"/>
            </a:stretch>
          </a:blipFill>
        </p:spPr>
      </p:sp>
      <p:sp>
        <p:nvSpPr>
          <p:cNvPr name="Freeform 5" id="5"/>
          <p:cNvSpPr/>
          <p:nvPr/>
        </p:nvSpPr>
        <p:spPr>
          <a:xfrm flipH="false" flipV="false" rot="0">
            <a:off x="4357223" y="3463694"/>
            <a:ext cx="2509409" cy="5493151"/>
          </a:xfrm>
          <a:custGeom>
            <a:avLst/>
            <a:gdLst/>
            <a:ahLst/>
            <a:cxnLst/>
            <a:rect r="r" b="b" t="t" l="l"/>
            <a:pathLst>
              <a:path h="5493151" w="2509409">
                <a:moveTo>
                  <a:pt x="0" y="0"/>
                </a:moveTo>
                <a:lnTo>
                  <a:pt x="2509409" y="0"/>
                </a:lnTo>
                <a:lnTo>
                  <a:pt x="2509409" y="5493151"/>
                </a:lnTo>
                <a:lnTo>
                  <a:pt x="0" y="5493151"/>
                </a:lnTo>
                <a:lnTo>
                  <a:pt x="0" y="0"/>
                </a:lnTo>
                <a:close/>
              </a:path>
            </a:pathLst>
          </a:custGeom>
          <a:blipFill>
            <a:blip r:embed="rId6">
              <a:extLst>
                <a:ext uri="{96DAC541-7B7A-43D3-8B79-37D633B846F1}">
                  <asvg:svgBlip xmlns:asvg="http://schemas.microsoft.com/office/drawing/2016/SVG/main" r:embed="rId7"/>
                </a:ext>
              </a:extLst>
            </a:blip>
            <a:stretch>
              <a:fillRect l="-200700" t="0" r="0" b="-13499"/>
            </a:stretch>
          </a:blipFill>
        </p:spPr>
      </p:sp>
      <p:sp>
        <p:nvSpPr>
          <p:cNvPr name="Freeform 6" id="6"/>
          <p:cNvSpPr/>
          <p:nvPr/>
        </p:nvSpPr>
        <p:spPr>
          <a:xfrm flipH="false" flipV="false" rot="66000">
            <a:off x="1532677" y="3702654"/>
            <a:ext cx="248710" cy="440522"/>
          </a:xfrm>
          <a:custGeom>
            <a:avLst/>
            <a:gdLst/>
            <a:ahLst/>
            <a:cxnLst/>
            <a:rect r="r" b="b" t="t" l="l"/>
            <a:pathLst>
              <a:path h="440522" w="248710">
                <a:moveTo>
                  <a:pt x="0" y="0"/>
                </a:moveTo>
                <a:lnTo>
                  <a:pt x="248711" y="0"/>
                </a:lnTo>
                <a:lnTo>
                  <a:pt x="248711" y="440522"/>
                </a:lnTo>
                <a:lnTo>
                  <a:pt x="0" y="440522"/>
                </a:lnTo>
                <a:lnTo>
                  <a:pt x="0" y="0"/>
                </a:lnTo>
                <a:close/>
              </a:path>
            </a:pathLst>
          </a:custGeom>
          <a:blipFill>
            <a:blip r:embed="rId8">
              <a:extLst>
                <a:ext uri="{96DAC541-7B7A-43D3-8B79-37D633B846F1}">
                  <asvg:svgBlip xmlns:asvg="http://schemas.microsoft.com/office/drawing/2016/SVG/main" r:embed="rId9"/>
                </a:ext>
              </a:extLst>
            </a:blip>
            <a:stretch>
              <a:fillRect l="-187113" t="-45822" r="-58872" b="-44387"/>
            </a:stretch>
          </a:blipFill>
        </p:spPr>
      </p:sp>
      <p:sp>
        <p:nvSpPr>
          <p:cNvPr name="TextBox 7" id="7"/>
          <p:cNvSpPr txBox="true"/>
          <p:nvPr/>
        </p:nvSpPr>
        <p:spPr>
          <a:xfrm rot="0">
            <a:off x="1152525" y="1022122"/>
            <a:ext cx="14060037" cy="4252577"/>
          </a:xfrm>
          <a:prstGeom prst="rect">
            <a:avLst/>
          </a:prstGeom>
        </p:spPr>
        <p:txBody>
          <a:bodyPr anchor="t" rtlCol="false" tIns="0" lIns="0" bIns="0" rIns="0">
            <a:spAutoFit/>
          </a:bodyPr>
          <a:lstStyle/>
          <a:p>
            <a:pPr algn="l">
              <a:lnSpc>
                <a:spcPts val="17080"/>
              </a:lnSpc>
            </a:pPr>
            <a:r>
              <a:rPr lang="en-US" sz="12200">
                <a:solidFill>
                  <a:srgbClr val="34520D"/>
                </a:solidFill>
                <a:latin typeface="AC Steelfish"/>
                <a:ea typeface="AC Steelfish"/>
                <a:cs typeface="AC Steelfish"/>
                <a:sym typeface="AC Steelfish"/>
              </a:rPr>
              <a:t>THE NEED FOR SUSTAINABLE ENERGY</a:t>
            </a:r>
          </a:p>
          <a:p>
            <a:pPr algn="l">
              <a:lnSpc>
                <a:spcPts val="17080"/>
              </a:lnSpc>
              <a:spcBef>
                <a:spcPct val="0"/>
              </a:spcBef>
            </a:pPr>
          </a:p>
        </p:txBody>
      </p:sp>
      <p:sp>
        <p:nvSpPr>
          <p:cNvPr name="Freeform 8" id="8"/>
          <p:cNvSpPr/>
          <p:nvPr/>
        </p:nvSpPr>
        <p:spPr>
          <a:xfrm flipH="false" flipV="false" rot="66000">
            <a:off x="1532677" y="5225030"/>
            <a:ext cx="248710" cy="440522"/>
          </a:xfrm>
          <a:custGeom>
            <a:avLst/>
            <a:gdLst/>
            <a:ahLst/>
            <a:cxnLst/>
            <a:rect r="r" b="b" t="t" l="l"/>
            <a:pathLst>
              <a:path h="440522" w="248710">
                <a:moveTo>
                  <a:pt x="0" y="0"/>
                </a:moveTo>
                <a:lnTo>
                  <a:pt x="248711" y="0"/>
                </a:lnTo>
                <a:lnTo>
                  <a:pt x="248711" y="440522"/>
                </a:lnTo>
                <a:lnTo>
                  <a:pt x="0" y="440522"/>
                </a:lnTo>
                <a:lnTo>
                  <a:pt x="0" y="0"/>
                </a:lnTo>
                <a:close/>
              </a:path>
            </a:pathLst>
          </a:custGeom>
          <a:blipFill>
            <a:blip r:embed="rId8">
              <a:extLst>
                <a:ext uri="{96DAC541-7B7A-43D3-8B79-37D633B846F1}">
                  <asvg:svgBlip xmlns:asvg="http://schemas.microsoft.com/office/drawing/2016/SVG/main" r:embed="rId9"/>
                </a:ext>
              </a:extLst>
            </a:blip>
            <a:stretch>
              <a:fillRect l="-187113" t="-45822" r="-58872" b="-44387"/>
            </a:stretch>
          </a:blipFill>
        </p:spPr>
      </p:sp>
      <p:sp>
        <p:nvSpPr>
          <p:cNvPr name="Freeform 9" id="9"/>
          <p:cNvSpPr/>
          <p:nvPr/>
        </p:nvSpPr>
        <p:spPr>
          <a:xfrm flipH="false" flipV="false" rot="66000">
            <a:off x="1532677" y="6746570"/>
            <a:ext cx="248710" cy="440522"/>
          </a:xfrm>
          <a:custGeom>
            <a:avLst/>
            <a:gdLst/>
            <a:ahLst/>
            <a:cxnLst/>
            <a:rect r="r" b="b" t="t" l="l"/>
            <a:pathLst>
              <a:path h="440522" w="248710">
                <a:moveTo>
                  <a:pt x="0" y="0"/>
                </a:moveTo>
                <a:lnTo>
                  <a:pt x="248711" y="0"/>
                </a:lnTo>
                <a:lnTo>
                  <a:pt x="248711" y="440523"/>
                </a:lnTo>
                <a:lnTo>
                  <a:pt x="0" y="440523"/>
                </a:lnTo>
                <a:lnTo>
                  <a:pt x="0" y="0"/>
                </a:lnTo>
                <a:close/>
              </a:path>
            </a:pathLst>
          </a:custGeom>
          <a:blipFill>
            <a:blip r:embed="rId8">
              <a:extLst>
                <a:ext uri="{96DAC541-7B7A-43D3-8B79-37D633B846F1}">
                  <asvg:svgBlip xmlns:asvg="http://schemas.microsoft.com/office/drawing/2016/SVG/main" r:embed="rId9"/>
                </a:ext>
              </a:extLst>
            </a:blip>
            <a:stretch>
              <a:fillRect l="-187113" t="-45822" r="-58872" b="-44387"/>
            </a:stretch>
          </a:blipFill>
        </p:spPr>
      </p:sp>
      <p:sp>
        <p:nvSpPr>
          <p:cNvPr name="Freeform 10" id="10"/>
          <p:cNvSpPr/>
          <p:nvPr/>
        </p:nvSpPr>
        <p:spPr>
          <a:xfrm flipH="false" flipV="false" rot="66000">
            <a:off x="1532677" y="8268111"/>
            <a:ext cx="248710" cy="440522"/>
          </a:xfrm>
          <a:custGeom>
            <a:avLst/>
            <a:gdLst/>
            <a:ahLst/>
            <a:cxnLst/>
            <a:rect r="r" b="b" t="t" l="l"/>
            <a:pathLst>
              <a:path h="440522" w="248710">
                <a:moveTo>
                  <a:pt x="0" y="0"/>
                </a:moveTo>
                <a:lnTo>
                  <a:pt x="248711" y="0"/>
                </a:lnTo>
                <a:lnTo>
                  <a:pt x="248711" y="440522"/>
                </a:lnTo>
                <a:lnTo>
                  <a:pt x="0" y="440522"/>
                </a:lnTo>
                <a:lnTo>
                  <a:pt x="0" y="0"/>
                </a:lnTo>
                <a:close/>
              </a:path>
            </a:pathLst>
          </a:custGeom>
          <a:blipFill>
            <a:blip r:embed="rId8">
              <a:extLst>
                <a:ext uri="{96DAC541-7B7A-43D3-8B79-37D633B846F1}">
                  <asvg:svgBlip xmlns:asvg="http://schemas.microsoft.com/office/drawing/2016/SVG/main" r:embed="rId9"/>
                </a:ext>
              </a:extLst>
            </a:blip>
            <a:stretch>
              <a:fillRect l="-187113" t="-45822" r="-58872" b="-44387"/>
            </a:stretch>
          </a:blipFill>
        </p:spPr>
      </p:sp>
      <p:sp>
        <p:nvSpPr>
          <p:cNvPr name="Freeform 11" id="11"/>
          <p:cNvSpPr/>
          <p:nvPr/>
        </p:nvSpPr>
        <p:spPr>
          <a:xfrm flipH="false" flipV="false" rot="0">
            <a:off x="7504807" y="2994478"/>
            <a:ext cx="4399244" cy="6163564"/>
          </a:xfrm>
          <a:custGeom>
            <a:avLst/>
            <a:gdLst/>
            <a:ahLst/>
            <a:cxnLst/>
            <a:rect r="r" b="b" t="t" l="l"/>
            <a:pathLst>
              <a:path h="6163564" w="4399244">
                <a:moveTo>
                  <a:pt x="0" y="0"/>
                </a:moveTo>
                <a:lnTo>
                  <a:pt x="4399244" y="0"/>
                </a:lnTo>
                <a:lnTo>
                  <a:pt x="4399244" y="6163564"/>
                </a:lnTo>
                <a:lnTo>
                  <a:pt x="0" y="6163564"/>
                </a:lnTo>
                <a:lnTo>
                  <a:pt x="0" y="0"/>
                </a:lnTo>
                <a:close/>
              </a:path>
            </a:pathLst>
          </a:custGeom>
          <a:blipFill>
            <a:blip r:embed="rId10"/>
            <a:stretch>
              <a:fillRect l="0" t="0" r="0" b="0"/>
            </a:stretch>
          </a:blipFill>
        </p:spPr>
      </p:sp>
      <p:sp>
        <p:nvSpPr>
          <p:cNvPr name="Freeform 12" id="12"/>
          <p:cNvSpPr/>
          <p:nvPr/>
        </p:nvSpPr>
        <p:spPr>
          <a:xfrm flipH="false" flipV="false" rot="0">
            <a:off x="12479959" y="4185549"/>
            <a:ext cx="5604956" cy="3531394"/>
          </a:xfrm>
          <a:custGeom>
            <a:avLst/>
            <a:gdLst/>
            <a:ahLst/>
            <a:cxnLst/>
            <a:rect r="r" b="b" t="t" l="l"/>
            <a:pathLst>
              <a:path h="3531394" w="5604956">
                <a:moveTo>
                  <a:pt x="0" y="0"/>
                </a:moveTo>
                <a:lnTo>
                  <a:pt x="5604955" y="0"/>
                </a:lnTo>
                <a:lnTo>
                  <a:pt x="5604955" y="3531393"/>
                </a:lnTo>
                <a:lnTo>
                  <a:pt x="0" y="3531393"/>
                </a:lnTo>
                <a:lnTo>
                  <a:pt x="0" y="0"/>
                </a:lnTo>
                <a:close/>
              </a:path>
            </a:pathLst>
          </a:custGeom>
          <a:blipFill>
            <a:blip r:embed="rId11"/>
            <a:stretch>
              <a:fillRect l="0" t="0" r="0" b="0"/>
            </a:stretch>
          </a:blipFill>
        </p:spPr>
      </p:sp>
      <p:sp>
        <p:nvSpPr>
          <p:cNvPr name="TextBox 13" id="13"/>
          <p:cNvSpPr txBox="true"/>
          <p:nvPr/>
        </p:nvSpPr>
        <p:spPr>
          <a:xfrm rot="0">
            <a:off x="15743137" y="1414908"/>
            <a:ext cx="881665" cy="693300"/>
          </a:xfrm>
          <a:prstGeom prst="rect">
            <a:avLst/>
          </a:prstGeom>
        </p:spPr>
        <p:txBody>
          <a:bodyPr anchor="t" rtlCol="false" tIns="0" lIns="0" bIns="0" rIns="0">
            <a:spAutoFit/>
          </a:bodyPr>
          <a:lstStyle/>
          <a:p>
            <a:pPr algn="ctr">
              <a:lnSpc>
                <a:spcPts val="5669"/>
              </a:lnSpc>
              <a:spcBef>
                <a:spcPct val="0"/>
              </a:spcBef>
            </a:pPr>
            <a:r>
              <a:rPr lang="en-US" sz="4049">
                <a:solidFill>
                  <a:srgbClr val="FFFFEF"/>
                </a:solidFill>
                <a:latin typeface="AC Steelfish"/>
                <a:ea typeface="AC Steelfish"/>
                <a:cs typeface="AC Steelfish"/>
                <a:sym typeface="AC Steelfish"/>
              </a:rPr>
              <a:t>02</a:t>
            </a:r>
          </a:p>
        </p:txBody>
      </p:sp>
      <p:sp>
        <p:nvSpPr>
          <p:cNvPr name="TextBox 14" id="14"/>
          <p:cNvSpPr txBox="true"/>
          <p:nvPr/>
        </p:nvSpPr>
        <p:spPr>
          <a:xfrm rot="0">
            <a:off x="2426744" y="3661930"/>
            <a:ext cx="4439888" cy="455296"/>
          </a:xfrm>
          <a:prstGeom prst="rect">
            <a:avLst/>
          </a:prstGeom>
        </p:spPr>
        <p:txBody>
          <a:bodyPr anchor="t" rtlCol="false" tIns="0" lIns="0" bIns="0" rIns="0">
            <a:spAutoFit/>
          </a:bodyPr>
          <a:lstStyle/>
          <a:p>
            <a:pPr algn="l">
              <a:lnSpc>
                <a:spcPts val="3779"/>
              </a:lnSpc>
              <a:spcBef>
                <a:spcPct val="0"/>
              </a:spcBef>
            </a:pPr>
            <a:r>
              <a:rPr lang="en-US" sz="2699">
                <a:solidFill>
                  <a:srgbClr val="FFFFEF"/>
                </a:solidFill>
                <a:latin typeface="Rosario"/>
                <a:ea typeface="Rosario"/>
                <a:cs typeface="Rosario"/>
                <a:sym typeface="Rosario"/>
              </a:rPr>
              <a:t>Reliance on Hydropower</a:t>
            </a:r>
          </a:p>
        </p:txBody>
      </p:sp>
      <p:sp>
        <p:nvSpPr>
          <p:cNvPr name="TextBox 15" id="15"/>
          <p:cNvSpPr txBox="true"/>
          <p:nvPr/>
        </p:nvSpPr>
        <p:spPr>
          <a:xfrm rot="0">
            <a:off x="2426744" y="5184306"/>
            <a:ext cx="4439888" cy="455296"/>
          </a:xfrm>
          <a:prstGeom prst="rect">
            <a:avLst/>
          </a:prstGeom>
        </p:spPr>
        <p:txBody>
          <a:bodyPr anchor="t" rtlCol="false" tIns="0" lIns="0" bIns="0" rIns="0">
            <a:spAutoFit/>
          </a:bodyPr>
          <a:lstStyle/>
          <a:p>
            <a:pPr algn="l">
              <a:lnSpc>
                <a:spcPts val="3779"/>
              </a:lnSpc>
              <a:spcBef>
                <a:spcPct val="0"/>
              </a:spcBef>
            </a:pPr>
            <a:r>
              <a:rPr lang="en-US" sz="2699">
                <a:solidFill>
                  <a:srgbClr val="FFFFEF"/>
                </a:solidFill>
                <a:latin typeface="Rosario"/>
                <a:ea typeface="Rosario"/>
                <a:cs typeface="Rosario"/>
                <a:sym typeface="Rosario"/>
              </a:rPr>
              <a:t>Current problems</a:t>
            </a:r>
          </a:p>
        </p:txBody>
      </p:sp>
      <p:sp>
        <p:nvSpPr>
          <p:cNvPr name="TextBox 16" id="16"/>
          <p:cNvSpPr txBox="true"/>
          <p:nvPr/>
        </p:nvSpPr>
        <p:spPr>
          <a:xfrm rot="0">
            <a:off x="2426744" y="6706401"/>
            <a:ext cx="4439888" cy="455296"/>
          </a:xfrm>
          <a:prstGeom prst="rect">
            <a:avLst/>
          </a:prstGeom>
        </p:spPr>
        <p:txBody>
          <a:bodyPr anchor="t" rtlCol="false" tIns="0" lIns="0" bIns="0" rIns="0">
            <a:spAutoFit/>
          </a:bodyPr>
          <a:lstStyle/>
          <a:p>
            <a:pPr algn="l">
              <a:lnSpc>
                <a:spcPts val="3779"/>
              </a:lnSpc>
              <a:spcBef>
                <a:spcPct val="0"/>
              </a:spcBef>
            </a:pPr>
            <a:r>
              <a:rPr lang="en-US" sz="2699">
                <a:solidFill>
                  <a:srgbClr val="FFFFEF"/>
                </a:solidFill>
                <a:latin typeface="Rosario"/>
                <a:ea typeface="Rosario"/>
                <a:cs typeface="Rosario"/>
                <a:sym typeface="Rosario"/>
              </a:rPr>
              <a:t>Environmental Disruption</a:t>
            </a:r>
          </a:p>
        </p:txBody>
      </p:sp>
      <p:sp>
        <p:nvSpPr>
          <p:cNvPr name="TextBox 17" id="17"/>
          <p:cNvSpPr txBox="true"/>
          <p:nvPr/>
        </p:nvSpPr>
        <p:spPr>
          <a:xfrm rot="0">
            <a:off x="2426744" y="8224295"/>
            <a:ext cx="4439888" cy="455296"/>
          </a:xfrm>
          <a:prstGeom prst="rect">
            <a:avLst/>
          </a:prstGeom>
        </p:spPr>
        <p:txBody>
          <a:bodyPr anchor="t" rtlCol="false" tIns="0" lIns="0" bIns="0" rIns="0">
            <a:spAutoFit/>
          </a:bodyPr>
          <a:lstStyle/>
          <a:p>
            <a:pPr algn="l">
              <a:lnSpc>
                <a:spcPts val="3779"/>
              </a:lnSpc>
              <a:spcBef>
                <a:spcPct val="0"/>
              </a:spcBef>
            </a:pPr>
            <a:r>
              <a:rPr lang="en-US" sz="2699">
                <a:solidFill>
                  <a:srgbClr val="FFFFEF"/>
                </a:solidFill>
                <a:latin typeface="Rosario"/>
                <a:ea typeface="Rosario"/>
                <a:cs typeface="Rosario"/>
                <a:sym typeface="Rosario"/>
              </a:rPr>
              <a:t>Climate Change Mitigation</a:t>
            </a:r>
          </a:p>
        </p:txBody>
      </p:sp>
      <p:sp>
        <p:nvSpPr>
          <p:cNvPr name="TextBox 18" id="18"/>
          <p:cNvSpPr txBox="true"/>
          <p:nvPr/>
        </p:nvSpPr>
        <p:spPr>
          <a:xfrm rot="0">
            <a:off x="7698815" y="8984524"/>
            <a:ext cx="4366817" cy="1143581"/>
          </a:xfrm>
          <a:prstGeom prst="rect">
            <a:avLst/>
          </a:prstGeom>
        </p:spPr>
        <p:txBody>
          <a:bodyPr anchor="t" rtlCol="false" tIns="0" lIns="0" bIns="0" rIns="0">
            <a:spAutoFit/>
          </a:bodyPr>
          <a:lstStyle/>
          <a:p>
            <a:pPr algn="just">
              <a:lnSpc>
                <a:spcPts val="2260"/>
              </a:lnSpc>
            </a:pPr>
            <a:r>
              <a:rPr lang="en-US" sz="1614" b="true">
                <a:solidFill>
                  <a:srgbClr val="172900"/>
                </a:solidFill>
                <a:latin typeface="Rosario Bold"/>
                <a:ea typeface="Rosario Bold"/>
                <a:cs typeface="Rosario Bold"/>
                <a:sym typeface="Rosario Bold"/>
              </a:rPr>
              <a:t>Figure 1: Electricity Generation Mix in NL (2023)</a:t>
            </a:r>
          </a:p>
          <a:p>
            <a:pPr algn="just">
              <a:lnSpc>
                <a:spcPts val="1980"/>
              </a:lnSpc>
            </a:pPr>
          </a:p>
          <a:p>
            <a:pPr algn="just">
              <a:lnSpc>
                <a:spcPts val="1140"/>
              </a:lnSpc>
            </a:pPr>
            <a:r>
              <a:rPr lang="en-US" sz="814" b="true">
                <a:solidFill>
                  <a:srgbClr val="172900"/>
                </a:solidFill>
                <a:latin typeface="Rosario Bold"/>
                <a:ea typeface="Rosario Bold"/>
                <a:cs typeface="Rosario Bold"/>
                <a:sym typeface="Rosario Bold"/>
              </a:rPr>
              <a:t>Canada Energy Regulator. Provincial and Territorial Energy Profiles: Newfoundland and Labrador.</a:t>
            </a:r>
          </a:p>
          <a:p>
            <a:pPr algn="just">
              <a:lnSpc>
                <a:spcPts val="1280"/>
              </a:lnSpc>
            </a:pPr>
            <a:r>
              <a:rPr lang="en-US" sz="914" b="true">
                <a:solidFill>
                  <a:srgbClr val="172900"/>
                </a:solidFill>
                <a:latin typeface="Rosario Bold"/>
                <a:ea typeface="Rosario Bold"/>
                <a:cs typeface="Rosario Bold"/>
                <a:sym typeface="Rosario Bold"/>
              </a:rPr>
              <a:t>https://www.cer-rec.gc.ca/en/data-analysis/energy-markets/provincial-territorial-energy-profiles/provincial-territorial-energy-profiles-newfoundland-labrador.html</a:t>
            </a:r>
          </a:p>
          <a:p>
            <a:pPr algn="just">
              <a:lnSpc>
                <a:spcPts val="1280"/>
              </a:lnSpc>
              <a:spcBef>
                <a:spcPct val="0"/>
              </a:spcBef>
            </a:pPr>
          </a:p>
        </p:txBody>
      </p:sp>
      <p:sp>
        <p:nvSpPr>
          <p:cNvPr name="TextBox 19" id="19"/>
          <p:cNvSpPr txBox="true"/>
          <p:nvPr/>
        </p:nvSpPr>
        <p:spPr>
          <a:xfrm rot="0">
            <a:off x="12735175" y="7887661"/>
            <a:ext cx="5094524" cy="1134963"/>
          </a:xfrm>
          <a:prstGeom prst="rect">
            <a:avLst/>
          </a:prstGeom>
        </p:spPr>
        <p:txBody>
          <a:bodyPr anchor="t" rtlCol="false" tIns="0" lIns="0" bIns="0" rIns="0">
            <a:spAutoFit/>
          </a:bodyPr>
          <a:lstStyle/>
          <a:p>
            <a:pPr algn="just">
              <a:lnSpc>
                <a:spcPts val="2260"/>
              </a:lnSpc>
            </a:pPr>
            <a:r>
              <a:rPr lang="en-US" sz="1614" b="true">
                <a:solidFill>
                  <a:srgbClr val="172900"/>
                </a:solidFill>
                <a:latin typeface="Rosario Bold"/>
                <a:ea typeface="Rosario Bold"/>
                <a:cs typeface="Rosario Bold"/>
                <a:sym typeface="Rosario Bold"/>
              </a:rPr>
              <a:t>Figure 2: Total DFAA Flood Damage Estimates in Newfoundland (2000–2010)</a:t>
            </a:r>
          </a:p>
          <a:p>
            <a:pPr algn="just">
              <a:lnSpc>
                <a:spcPts val="1980"/>
              </a:lnSpc>
            </a:pPr>
          </a:p>
          <a:p>
            <a:pPr algn="just">
              <a:lnSpc>
                <a:spcPts val="1280"/>
              </a:lnSpc>
            </a:pPr>
            <a:r>
              <a:rPr lang="en-US" sz="914" b="true">
                <a:solidFill>
                  <a:srgbClr val="172900"/>
                </a:solidFill>
                <a:latin typeface="Rosario Bold"/>
                <a:ea typeface="Rosario Bold"/>
                <a:cs typeface="Rosario Bold"/>
                <a:sym typeface="Rosario Bold"/>
              </a:rPr>
              <a:t>Government of Newfoundland and Labrador. Flooding in Newfoundland and Labrador.</a:t>
            </a:r>
          </a:p>
          <a:p>
            <a:pPr algn="just">
              <a:lnSpc>
                <a:spcPts val="1280"/>
              </a:lnSpc>
              <a:spcBef>
                <a:spcPct val="0"/>
              </a:spcBef>
            </a:pPr>
            <a:r>
              <a:rPr lang="en-US" b="true" sz="914">
                <a:solidFill>
                  <a:srgbClr val="172900"/>
                </a:solidFill>
                <a:latin typeface="Rosario Bold"/>
                <a:ea typeface="Rosario Bold"/>
                <a:cs typeface="Rosario Bold"/>
                <a:sym typeface="Rosario Bold"/>
              </a:rPr>
              <a:t>https://www.gov.nl.ca/ecc/waterres/flooding/flooding/</a:t>
            </a:r>
          </a:p>
        </p:txBody>
      </p:sp>
      <p:sp>
        <p:nvSpPr>
          <p:cNvPr name="Freeform 20" id="20"/>
          <p:cNvSpPr/>
          <p:nvPr/>
        </p:nvSpPr>
        <p:spPr>
          <a:xfrm flipH="false" flipV="false" rot="0">
            <a:off x="257933" y="204845"/>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12">
              <a:extLst>
                <a:ext uri="{96DAC541-7B7A-43D3-8B79-37D633B846F1}">
                  <asvg:svgBlip xmlns:asvg="http://schemas.microsoft.com/office/drawing/2016/SVG/main" r:embed="rId13"/>
                </a:ext>
              </a:extLst>
            </a:blip>
            <a:stretch>
              <a:fillRect l="-9407" t="0" r="-19158" b="0"/>
            </a:stretch>
          </a:blipFill>
        </p:spPr>
      </p:sp>
      <p:sp>
        <p:nvSpPr>
          <p:cNvPr name="TextBox 21" id="21"/>
          <p:cNvSpPr txBox="true"/>
          <p:nvPr/>
        </p:nvSpPr>
        <p:spPr>
          <a:xfrm rot="0">
            <a:off x="1397747" y="326468"/>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1594721" y="1215881"/>
            <a:ext cx="1341355" cy="1341355"/>
          </a:xfrm>
          <a:custGeom>
            <a:avLst/>
            <a:gdLst/>
            <a:ahLst/>
            <a:cxnLst/>
            <a:rect r="r" b="b" t="t" l="l"/>
            <a:pathLst>
              <a:path h="1341355" w="1341355">
                <a:moveTo>
                  <a:pt x="0" y="0"/>
                </a:moveTo>
                <a:lnTo>
                  <a:pt x="1341355" y="0"/>
                </a:lnTo>
                <a:lnTo>
                  <a:pt x="1341355" y="1341355"/>
                </a:lnTo>
                <a:lnTo>
                  <a:pt x="0" y="1341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63866" y="1182688"/>
            <a:ext cx="1976863" cy="1606202"/>
          </a:xfrm>
          <a:custGeom>
            <a:avLst/>
            <a:gdLst/>
            <a:ahLst/>
            <a:cxnLst/>
            <a:rect r="r" b="b" t="t" l="l"/>
            <a:pathLst>
              <a:path h="1606202" w="1976863">
                <a:moveTo>
                  <a:pt x="0" y="0"/>
                </a:moveTo>
                <a:lnTo>
                  <a:pt x="1976863" y="0"/>
                </a:lnTo>
                <a:lnTo>
                  <a:pt x="1976863" y="1606202"/>
                </a:lnTo>
                <a:lnTo>
                  <a:pt x="0" y="16062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0">
            <a:off x="9574927" y="3036495"/>
            <a:ext cx="4584049" cy="816443"/>
          </a:xfrm>
          <a:custGeom>
            <a:avLst/>
            <a:gdLst/>
            <a:ahLst/>
            <a:cxnLst/>
            <a:rect r="r" b="b" t="t" l="l"/>
            <a:pathLst>
              <a:path h="816443" w="4584049">
                <a:moveTo>
                  <a:pt x="4584050" y="0"/>
                </a:moveTo>
                <a:lnTo>
                  <a:pt x="0" y="0"/>
                </a:lnTo>
                <a:lnTo>
                  <a:pt x="0" y="816443"/>
                </a:lnTo>
                <a:lnTo>
                  <a:pt x="4584050" y="816443"/>
                </a:lnTo>
                <a:lnTo>
                  <a:pt x="4584050" y="0"/>
                </a:lnTo>
                <a:close/>
              </a:path>
            </a:pathLst>
          </a:custGeom>
          <a:blipFill>
            <a:blip r:embed="rId7">
              <a:extLst>
                <a:ext uri="{96DAC541-7B7A-43D3-8B79-37D633B846F1}">
                  <asvg:svgBlip xmlns:asvg="http://schemas.microsoft.com/office/drawing/2016/SVG/main" r:embed="rId8"/>
                </a:ext>
              </a:extLst>
            </a:blip>
            <a:stretch>
              <a:fillRect l="-15840" t="0" r="0" b="0"/>
            </a:stretch>
          </a:blipFill>
        </p:spPr>
      </p:sp>
      <p:sp>
        <p:nvSpPr>
          <p:cNvPr name="Freeform 5" id="5"/>
          <p:cNvSpPr/>
          <p:nvPr/>
        </p:nvSpPr>
        <p:spPr>
          <a:xfrm flipH="false" flipV="false" rot="0">
            <a:off x="12674108" y="3036495"/>
            <a:ext cx="4584049" cy="816443"/>
          </a:xfrm>
          <a:custGeom>
            <a:avLst/>
            <a:gdLst/>
            <a:ahLst/>
            <a:cxnLst/>
            <a:rect r="r" b="b" t="t" l="l"/>
            <a:pathLst>
              <a:path h="816443" w="4584049">
                <a:moveTo>
                  <a:pt x="0" y="0"/>
                </a:moveTo>
                <a:lnTo>
                  <a:pt x="4584049" y="0"/>
                </a:lnTo>
                <a:lnTo>
                  <a:pt x="4584049" y="816443"/>
                </a:lnTo>
                <a:lnTo>
                  <a:pt x="0" y="816443"/>
                </a:lnTo>
                <a:lnTo>
                  <a:pt x="0" y="0"/>
                </a:lnTo>
                <a:close/>
              </a:path>
            </a:pathLst>
          </a:custGeom>
          <a:blipFill>
            <a:blip r:embed="rId7">
              <a:extLst>
                <a:ext uri="{96DAC541-7B7A-43D3-8B79-37D633B846F1}">
                  <asvg:svgBlip xmlns:asvg="http://schemas.microsoft.com/office/drawing/2016/SVG/main" r:embed="rId8"/>
                </a:ext>
              </a:extLst>
            </a:blip>
            <a:stretch>
              <a:fillRect l="-15840" t="0" r="0" b="0"/>
            </a:stretch>
          </a:blipFill>
        </p:spPr>
      </p:sp>
      <p:sp>
        <p:nvSpPr>
          <p:cNvPr name="Freeform 6" id="6"/>
          <p:cNvSpPr/>
          <p:nvPr/>
        </p:nvSpPr>
        <p:spPr>
          <a:xfrm flipH="true" flipV="false" rot="0">
            <a:off x="9576070" y="6271176"/>
            <a:ext cx="4584049" cy="816443"/>
          </a:xfrm>
          <a:custGeom>
            <a:avLst/>
            <a:gdLst/>
            <a:ahLst/>
            <a:cxnLst/>
            <a:rect r="r" b="b" t="t" l="l"/>
            <a:pathLst>
              <a:path h="816443" w="4584049">
                <a:moveTo>
                  <a:pt x="4584049" y="0"/>
                </a:moveTo>
                <a:lnTo>
                  <a:pt x="0" y="0"/>
                </a:lnTo>
                <a:lnTo>
                  <a:pt x="0" y="816443"/>
                </a:lnTo>
                <a:lnTo>
                  <a:pt x="4584049" y="816443"/>
                </a:lnTo>
                <a:lnTo>
                  <a:pt x="4584049" y="0"/>
                </a:lnTo>
                <a:close/>
              </a:path>
            </a:pathLst>
          </a:custGeom>
          <a:blipFill>
            <a:blip r:embed="rId7">
              <a:extLst>
                <a:ext uri="{96DAC541-7B7A-43D3-8B79-37D633B846F1}">
                  <asvg:svgBlip xmlns:asvg="http://schemas.microsoft.com/office/drawing/2016/SVG/main" r:embed="rId8"/>
                </a:ext>
              </a:extLst>
            </a:blip>
            <a:stretch>
              <a:fillRect l="-15840" t="0" r="0" b="0"/>
            </a:stretch>
          </a:blipFill>
        </p:spPr>
      </p:sp>
      <p:sp>
        <p:nvSpPr>
          <p:cNvPr name="Freeform 7" id="7"/>
          <p:cNvSpPr/>
          <p:nvPr/>
        </p:nvSpPr>
        <p:spPr>
          <a:xfrm flipH="false" flipV="false" rot="0">
            <a:off x="12675251" y="6271176"/>
            <a:ext cx="4584049" cy="816443"/>
          </a:xfrm>
          <a:custGeom>
            <a:avLst/>
            <a:gdLst/>
            <a:ahLst/>
            <a:cxnLst/>
            <a:rect r="r" b="b" t="t" l="l"/>
            <a:pathLst>
              <a:path h="816443" w="4584049">
                <a:moveTo>
                  <a:pt x="0" y="0"/>
                </a:moveTo>
                <a:lnTo>
                  <a:pt x="4584049" y="0"/>
                </a:lnTo>
                <a:lnTo>
                  <a:pt x="4584049" y="816443"/>
                </a:lnTo>
                <a:lnTo>
                  <a:pt x="0" y="816443"/>
                </a:lnTo>
                <a:lnTo>
                  <a:pt x="0" y="0"/>
                </a:lnTo>
                <a:close/>
              </a:path>
            </a:pathLst>
          </a:custGeom>
          <a:blipFill>
            <a:blip r:embed="rId7">
              <a:extLst>
                <a:ext uri="{96DAC541-7B7A-43D3-8B79-37D633B846F1}">
                  <asvg:svgBlip xmlns:asvg="http://schemas.microsoft.com/office/drawing/2016/SVG/main" r:embed="rId8"/>
                </a:ext>
              </a:extLst>
            </a:blip>
            <a:stretch>
              <a:fillRect l="-15840" t="0" r="0" b="0"/>
            </a:stretch>
          </a:blipFill>
        </p:spPr>
      </p:sp>
      <p:sp>
        <p:nvSpPr>
          <p:cNvPr name="Freeform 8" id="8"/>
          <p:cNvSpPr/>
          <p:nvPr/>
        </p:nvSpPr>
        <p:spPr>
          <a:xfrm flipH="false" flipV="false" rot="0">
            <a:off x="1363866" y="3444717"/>
            <a:ext cx="7780134" cy="4658355"/>
          </a:xfrm>
          <a:custGeom>
            <a:avLst/>
            <a:gdLst/>
            <a:ahLst/>
            <a:cxnLst/>
            <a:rect r="r" b="b" t="t" l="l"/>
            <a:pathLst>
              <a:path h="4658355" w="7780134">
                <a:moveTo>
                  <a:pt x="0" y="0"/>
                </a:moveTo>
                <a:lnTo>
                  <a:pt x="7780134" y="0"/>
                </a:lnTo>
                <a:lnTo>
                  <a:pt x="7780134" y="4658355"/>
                </a:lnTo>
                <a:lnTo>
                  <a:pt x="0" y="4658355"/>
                </a:lnTo>
                <a:lnTo>
                  <a:pt x="0" y="0"/>
                </a:lnTo>
                <a:close/>
              </a:path>
            </a:pathLst>
          </a:custGeom>
          <a:blipFill>
            <a:blip r:embed="rId9"/>
            <a:stretch>
              <a:fillRect l="0" t="0" r="0" b="0"/>
            </a:stretch>
          </a:blipFill>
          <a:ln w="38100" cap="sq">
            <a:solidFill>
              <a:srgbClr val="67A516"/>
            </a:solidFill>
            <a:prstDash val="solid"/>
            <a:miter/>
          </a:ln>
        </p:spPr>
      </p:sp>
      <p:sp>
        <p:nvSpPr>
          <p:cNvPr name="TextBox 9" id="9"/>
          <p:cNvSpPr txBox="true"/>
          <p:nvPr/>
        </p:nvSpPr>
        <p:spPr>
          <a:xfrm rot="0">
            <a:off x="1824566" y="1568896"/>
            <a:ext cx="881665" cy="693350"/>
          </a:xfrm>
          <a:prstGeom prst="rect">
            <a:avLst/>
          </a:prstGeom>
        </p:spPr>
        <p:txBody>
          <a:bodyPr anchor="t" rtlCol="false" tIns="0" lIns="0" bIns="0" rIns="0">
            <a:spAutoFit/>
          </a:bodyPr>
          <a:lstStyle/>
          <a:p>
            <a:pPr algn="ctr">
              <a:lnSpc>
                <a:spcPts val="5669"/>
              </a:lnSpc>
              <a:spcBef>
                <a:spcPct val="0"/>
              </a:spcBef>
            </a:pPr>
            <a:r>
              <a:rPr lang="en-US" sz="4049">
                <a:solidFill>
                  <a:srgbClr val="FFFFEF"/>
                </a:solidFill>
                <a:latin typeface="AC Steelfish"/>
                <a:ea typeface="AC Steelfish"/>
                <a:cs typeface="AC Steelfish"/>
                <a:sym typeface="AC Steelfish"/>
              </a:rPr>
              <a:t>03</a:t>
            </a:r>
          </a:p>
        </p:txBody>
      </p:sp>
      <p:sp>
        <p:nvSpPr>
          <p:cNvPr name="TextBox 10" id="10"/>
          <p:cNvSpPr txBox="true"/>
          <p:nvPr/>
        </p:nvSpPr>
        <p:spPr>
          <a:xfrm rot="0">
            <a:off x="2113982" y="535889"/>
            <a:ext cx="14060037" cy="1892299"/>
          </a:xfrm>
          <a:prstGeom prst="rect">
            <a:avLst/>
          </a:prstGeom>
        </p:spPr>
        <p:txBody>
          <a:bodyPr anchor="t" rtlCol="false" tIns="0" lIns="0" bIns="0" rIns="0">
            <a:spAutoFit/>
          </a:bodyPr>
          <a:lstStyle/>
          <a:p>
            <a:pPr algn="ctr">
              <a:lnSpc>
                <a:spcPts val="15400"/>
              </a:lnSpc>
              <a:spcBef>
                <a:spcPct val="0"/>
              </a:spcBef>
            </a:pPr>
            <a:r>
              <a:rPr lang="en-US" sz="11000">
                <a:solidFill>
                  <a:srgbClr val="34520D"/>
                </a:solidFill>
                <a:latin typeface="AC Steelfish"/>
                <a:ea typeface="AC Steelfish"/>
                <a:cs typeface="AC Steelfish"/>
                <a:sym typeface="AC Steelfish"/>
              </a:rPr>
              <a:t>ENVIRONMENTAL FACTORS</a:t>
            </a:r>
          </a:p>
        </p:txBody>
      </p:sp>
      <p:sp>
        <p:nvSpPr>
          <p:cNvPr name="TextBox 11" id="11"/>
          <p:cNvSpPr txBox="true"/>
          <p:nvPr/>
        </p:nvSpPr>
        <p:spPr>
          <a:xfrm rot="0">
            <a:off x="9728069" y="3200232"/>
            <a:ext cx="7683230" cy="431819"/>
          </a:xfrm>
          <a:prstGeom prst="rect">
            <a:avLst/>
          </a:prstGeom>
        </p:spPr>
        <p:txBody>
          <a:bodyPr anchor="t" rtlCol="false" tIns="0" lIns="0" bIns="0" rIns="0">
            <a:spAutoFit/>
          </a:bodyPr>
          <a:lstStyle/>
          <a:p>
            <a:pPr algn="ctr">
              <a:lnSpc>
                <a:spcPts val="3500"/>
              </a:lnSpc>
              <a:spcBef>
                <a:spcPct val="0"/>
              </a:spcBef>
            </a:pPr>
            <a:r>
              <a:rPr lang="en-US" b="true" sz="2500">
                <a:solidFill>
                  <a:srgbClr val="172900"/>
                </a:solidFill>
                <a:latin typeface="Rosario Bold"/>
                <a:ea typeface="Rosario Bold"/>
                <a:cs typeface="Rosario Bold"/>
                <a:sym typeface="Rosario Bold"/>
              </a:rPr>
              <a:t>Land Factors</a:t>
            </a:r>
          </a:p>
        </p:txBody>
      </p:sp>
      <p:sp>
        <p:nvSpPr>
          <p:cNvPr name="TextBox 12" id="12"/>
          <p:cNvSpPr txBox="true"/>
          <p:nvPr/>
        </p:nvSpPr>
        <p:spPr>
          <a:xfrm rot="0">
            <a:off x="9576070" y="4133020"/>
            <a:ext cx="7530088" cy="1589563"/>
          </a:xfrm>
          <a:prstGeom prst="rect">
            <a:avLst/>
          </a:prstGeom>
        </p:spPr>
        <p:txBody>
          <a:bodyPr anchor="t" rtlCol="false" tIns="0" lIns="0" bIns="0" rIns="0">
            <a:spAutoFit/>
          </a:bodyPr>
          <a:lstStyle/>
          <a:p>
            <a:pPr algn="just">
              <a:lnSpc>
                <a:spcPts val="3219"/>
              </a:lnSpc>
            </a:pPr>
            <a:r>
              <a:rPr lang="en-US" sz="2299" b="true">
                <a:solidFill>
                  <a:srgbClr val="172900"/>
                </a:solidFill>
                <a:latin typeface="Rosario Bold"/>
                <a:ea typeface="Rosario Bold"/>
                <a:cs typeface="Rosario Bold"/>
                <a:sym typeface="Rosario Bold"/>
              </a:rPr>
              <a:t>Proposed area includes/needs:</a:t>
            </a:r>
          </a:p>
          <a:p>
            <a:pPr algn="just" marL="496569" indent="-248284" lvl="1">
              <a:lnSpc>
                <a:spcPts val="3219"/>
              </a:lnSpc>
              <a:buFont typeface="Arial"/>
              <a:buChar char="•"/>
            </a:pPr>
            <a:r>
              <a:rPr lang="en-US" b="true" sz="2299">
                <a:solidFill>
                  <a:srgbClr val="172900"/>
                </a:solidFill>
                <a:latin typeface="Rosario Bold"/>
                <a:ea typeface="Rosario Bold"/>
                <a:cs typeface="Rosario Bold"/>
                <a:sym typeface="Rosario Bold"/>
              </a:rPr>
              <a:t>Specific Climate Conditions</a:t>
            </a:r>
          </a:p>
          <a:p>
            <a:pPr algn="just" marL="496569" indent="-248284" lvl="1">
              <a:lnSpc>
                <a:spcPts val="3219"/>
              </a:lnSpc>
              <a:buFont typeface="Arial"/>
              <a:buChar char="•"/>
            </a:pPr>
            <a:r>
              <a:rPr lang="en-US" b="true" sz="2299">
                <a:solidFill>
                  <a:srgbClr val="172900"/>
                </a:solidFill>
                <a:latin typeface="Rosario Bold"/>
                <a:ea typeface="Rosario Bold"/>
                <a:cs typeface="Rosario Bold"/>
                <a:sym typeface="Rosario Bold"/>
              </a:rPr>
              <a:t>Geological composition</a:t>
            </a:r>
          </a:p>
          <a:p>
            <a:pPr algn="just" marL="496569" indent="-248284" lvl="1">
              <a:lnSpc>
                <a:spcPts val="3219"/>
              </a:lnSpc>
              <a:spcBef>
                <a:spcPct val="0"/>
              </a:spcBef>
              <a:buFont typeface="Arial"/>
              <a:buChar char="•"/>
            </a:pPr>
            <a:r>
              <a:rPr lang="en-US" b="true" sz="2299">
                <a:solidFill>
                  <a:srgbClr val="172900"/>
                </a:solidFill>
                <a:latin typeface="Rosario Bold"/>
                <a:ea typeface="Rosario Bold"/>
                <a:cs typeface="Rosario Bold"/>
                <a:sym typeface="Rosario Bold"/>
              </a:rPr>
              <a:t>Elevation and Slope</a:t>
            </a:r>
          </a:p>
        </p:txBody>
      </p:sp>
      <p:sp>
        <p:nvSpPr>
          <p:cNvPr name="TextBox 13" id="13"/>
          <p:cNvSpPr txBox="true"/>
          <p:nvPr/>
        </p:nvSpPr>
        <p:spPr>
          <a:xfrm rot="0">
            <a:off x="9652641" y="7306694"/>
            <a:ext cx="7530088" cy="1189473"/>
          </a:xfrm>
          <a:prstGeom prst="rect">
            <a:avLst/>
          </a:prstGeom>
        </p:spPr>
        <p:txBody>
          <a:bodyPr anchor="t" rtlCol="false" tIns="0" lIns="0" bIns="0" rIns="0">
            <a:spAutoFit/>
          </a:bodyPr>
          <a:lstStyle/>
          <a:p>
            <a:pPr algn="just">
              <a:lnSpc>
                <a:spcPts val="3219"/>
              </a:lnSpc>
            </a:pPr>
            <a:r>
              <a:rPr lang="en-US" sz="2299" b="true">
                <a:solidFill>
                  <a:srgbClr val="172900"/>
                </a:solidFill>
                <a:latin typeface="Rosario Bold"/>
                <a:ea typeface="Rosario Bold"/>
                <a:cs typeface="Rosario Bold"/>
                <a:sym typeface="Rosario Bold"/>
              </a:rPr>
              <a:t>Considerations:</a:t>
            </a:r>
          </a:p>
          <a:p>
            <a:pPr algn="just" marL="496569" indent="-248284" lvl="1">
              <a:lnSpc>
                <a:spcPts val="3219"/>
              </a:lnSpc>
              <a:buFont typeface="Arial"/>
              <a:buChar char="•"/>
            </a:pPr>
            <a:r>
              <a:rPr lang="en-US" b="true" sz="2299">
                <a:solidFill>
                  <a:srgbClr val="172900"/>
                </a:solidFill>
                <a:latin typeface="Rosario Bold"/>
                <a:ea typeface="Rosario Bold"/>
                <a:cs typeface="Rosario Bold"/>
                <a:sym typeface="Rosario Bold"/>
              </a:rPr>
              <a:t>Carbon dioxide emissions</a:t>
            </a:r>
          </a:p>
          <a:p>
            <a:pPr algn="just" marL="496569" indent="-248284" lvl="1">
              <a:lnSpc>
                <a:spcPts val="3219"/>
              </a:lnSpc>
              <a:spcBef>
                <a:spcPct val="0"/>
              </a:spcBef>
              <a:buFont typeface="Arial"/>
              <a:buChar char="•"/>
            </a:pPr>
            <a:r>
              <a:rPr lang="en-US" b="true" sz="2299">
                <a:solidFill>
                  <a:srgbClr val="172900"/>
                </a:solidFill>
                <a:latin typeface="Rosario Bold"/>
                <a:ea typeface="Rosario Bold"/>
                <a:cs typeface="Rosario Bold"/>
                <a:sym typeface="Rosario Bold"/>
              </a:rPr>
              <a:t>Water consumption and requirements</a:t>
            </a:r>
          </a:p>
        </p:txBody>
      </p:sp>
      <p:sp>
        <p:nvSpPr>
          <p:cNvPr name="TextBox 14" id="14"/>
          <p:cNvSpPr txBox="true"/>
          <p:nvPr/>
        </p:nvSpPr>
        <p:spPr>
          <a:xfrm rot="0">
            <a:off x="9576070" y="6447190"/>
            <a:ext cx="7683230" cy="431819"/>
          </a:xfrm>
          <a:prstGeom prst="rect">
            <a:avLst/>
          </a:prstGeom>
        </p:spPr>
        <p:txBody>
          <a:bodyPr anchor="t" rtlCol="false" tIns="0" lIns="0" bIns="0" rIns="0">
            <a:spAutoFit/>
          </a:bodyPr>
          <a:lstStyle/>
          <a:p>
            <a:pPr algn="ctr">
              <a:lnSpc>
                <a:spcPts val="3500"/>
              </a:lnSpc>
              <a:spcBef>
                <a:spcPct val="0"/>
              </a:spcBef>
            </a:pPr>
            <a:r>
              <a:rPr lang="en-US" b="true" sz="2500">
                <a:solidFill>
                  <a:srgbClr val="172900"/>
                </a:solidFill>
                <a:latin typeface="Rosario Bold"/>
                <a:ea typeface="Rosario Bold"/>
                <a:cs typeface="Rosario Bold"/>
                <a:sym typeface="Rosario Bold"/>
              </a:rPr>
              <a:t>Emissions and Resources</a:t>
            </a:r>
          </a:p>
        </p:txBody>
      </p:sp>
      <p:grpSp>
        <p:nvGrpSpPr>
          <p:cNvPr name="Group 15" id="15"/>
          <p:cNvGrpSpPr/>
          <p:nvPr/>
        </p:nvGrpSpPr>
        <p:grpSpPr>
          <a:xfrm rot="1032022">
            <a:off x="4554206" y="4834687"/>
            <a:ext cx="776369" cy="991183"/>
            <a:chOff x="0" y="0"/>
            <a:chExt cx="636646" cy="812800"/>
          </a:xfrm>
        </p:grpSpPr>
        <p:sp>
          <p:nvSpPr>
            <p:cNvPr name="Freeform 16" id="16"/>
            <p:cNvSpPr/>
            <p:nvPr/>
          </p:nvSpPr>
          <p:spPr>
            <a:xfrm flipH="false" flipV="false" rot="0">
              <a:off x="0" y="0"/>
              <a:ext cx="636646" cy="812800"/>
            </a:xfrm>
            <a:custGeom>
              <a:avLst/>
              <a:gdLst/>
              <a:ahLst/>
              <a:cxnLst/>
              <a:rect r="r" b="b" t="t" l="l"/>
              <a:pathLst>
                <a:path h="812800" w="636646">
                  <a:moveTo>
                    <a:pt x="318323" y="812800"/>
                  </a:moveTo>
                  <a:lnTo>
                    <a:pt x="0" y="406400"/>
                  </a:lnTo>
                  <a:lnTo>
                    <a:pt x="203200" y="406400"/>
                  </a:lnTo>
                  <a:lnTo>
                    <a:pt x="203200" y="0"/>
                  </a:lnTo>
                  <a:lnTo>
                    <a:pt x="433446" y="0"/>
                  </a:lnTo>
                  <a:lnTo>
                    <a:pt x="433446" y="406400"/>
                  </a:lnTo>
                  <a:lnTo>
                    <a:pt x="636646" y="406400"/>
                  </a:lnTo>
                  <a:lnTo>
                    <a:pt x="318323" y="812800"/>
                  </a:lnTo>
                  <a:close/>
                </a:path>
              </a:pathLst>
            </a:custGeom>
            <a:solidFill>
              <a:srgbClr val="ED1919"/>
            </a:solidFill>
          </p:spPr>
        </p:sp>
        <p:sp>
          <p:nvSpPr>
            <p:cNvPr name="TextBox 17" id="17"/>
            <p:cNvSpPr txBox="true"/>
            <p:nvPr/>
          </p:nvSpPr>
          <p:spPr>
            <a:xfrm>
              <a:off x="203200" y="-47625"/>
              <a:ext cx="230246" cy="758825"/>
            </a:xfrm>
            <a:prstGeom prst="rect">
              <a:avLst/>
            </a:prstGeom>
          </p:spPr>
          <p:txBody>
            <a:bodyPr anchor="ctr" rtlCol="false" tIns="50800" lIns="50800" bIns="50800" rIns="50800"/>
            <a:lstStyle/>
            <a:p>
              <a:pPr algn="ctr">
                <a:lnSpc>
                  <a:spcPts val="3499"/>
                </a:lnSpc>
              </a:pPr>
            </a:p>
          </p:txBody>
        </p:sp>
      </p:grpSp>
      <p:sp>
        <p:nvSpPr>
          <p:cNvPr name="Freeform 18" id="18"/>
          <p:cNvSpPr/>
          <p:nvPr/>
        </p:nvSpPr>
        <p:spPr>
          <a:xfrm flipH="false" flipV="false" rot="0">
            <a:off x="257933" y="204845"/>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10">
              <a:extLst>
                <a:ext uri="{96DAC541-7B7A-43D3-8B79-37D633B846F1}">
                  <asvg:svgBlip xmlns:asvg="http://schemas.microsoft.com/office/drawing/2016/SVG/main" r:embed="rId11"/>
                </a:ext>
              </a:extLst>
            </a:blip>
            <a:stretch>
              <a:fillRect l="-9407" t="0" r="-19158" b="0"/>
            </a:stretch>
          </a:blipFill>
        </p:spPr>
      </p:sp>
      <p:sp>
        <p:nvSpPr>
          <p:cNvPr name="TextBox 19" id="19"/>
          <p:cNvSpPr txBox="true"/>
          <p:nvPr/>
        </p:nvSpPr>
        <p:spPr>
          <a:xfrm rot="0">
            <a:off x="1397747" y="326468"/>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
        <p:nvSpPr>
          <p:cNvPr name="TextBox 20" id="20"/>
          <p:cNvSpPr txBox="true"/>
          <p:nvPr/>
        </p:nvSpPr>
        <p:spPr>
          <a:xfrm rot="0">
            <a:off x="1397747" y="8245225"/>
            <a:ext cx="7530088" cy="1323340"/>
          </a:xfrm>
          <a:prstGeom prst="rect">
            <a:avLst/>
          </a:prstGeom>
        </p:spPr>
        <p:txBody>
          <a:bodyPr anchor="t" rtlCol="false" tIns="0" lIns="0" bIns="0" rIns="0">
            <a:spAutoFit/>
          </a:bodyPr>
          <a:lstStyle/>
          <a:p>
            <a:pPr algn="just">
              <a:lnSpc>
                <a:spcPts val="2100"/>
              </a:lnSpc>
            </a:pPr>
            <a:r>
              <a:rPr lang="en-US" sz="1500" b="true">
                <a:solidFill>
                  <a:srgbClr val="172900"/>
                </a:solidFill>
                <a:latin typeface="Rosario Bold"/>
                <a:ea typeface="Rosario Bold"/>
                <a:cs typeface="Rosario Bold"/>
                <a:sym typeface="Rosario Bold"/>
              </a:rPr>
              <a:t>Google Earth Pro version 7.3.6 (10/6/2023). Map of Corner Brook, Newfoundland and Labrador. 48°57’18.47”N 57°57’02.31”W, 1.21km. (February 13, 2025)"</a:t>
            </a:r>
          </a:p>
          <a:p>
            <a:pPr algn="just">
              <a:lnSpc>
                <a:spcPts val="3219"/>
              </a:lnSpc>
            </a:pPr>
          </a:p>
          <a:p>
            <a:pPr algn="just">
              <a:lnSpc>
                <a:spcPts val="321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TextBox 2" id="2"/>
          <p:cNvSpPr txBox="true"/>
          <p:nvPr/>
        </p:nvSpPr>
        <p:spPr>
          <a:xfrm rot="0">
            <a:off x="1571341" y="800100"/>
            <a:ext cx="15145318" cy="3844924"/>
          </a:xfrm>
          <a:prstGeom prst="rect">
            <a:avLst/>
          </a:prstGeom>
        </p:spPr>
        <p:txBody>
          <a:bodyPr anchor="t" rtlCol="false" tIns="0" lIns="0" bIns="0" rIns="0">
            <a:spAutoFit/>
          </a:bodyPr>
          <a:lstStyle/>
          <a:p>
            <a:pPr algn="ctr">
              <a:lnSpc>
                <a:spcPts val="15400"/>
              </a:lnSpc>
            </a:pPr>
            <a:r>
              <a:rPr lang="en-US" sz="11000">
                <a:solidFill>
                  <a:srgbClr val="34520D"/>
                </a:solidFill>
                <a:latin typeface="AC Steelfish"/>
                <a:ea typeface="AC Steelfish"/>
                <a:cs typeface="AC Steelfish"/>
                <a:sym typeface="AC Steelfish"/>
              </a:rPr>
              <a:t>IMPACT ON ECOLOGY &amp; SOCIETY</a:t>
            </a:r>
          </a:p>
          <a:p>
            <a:pPr algn="ctr">
              <a:lnSpc>
                <a:spcPts val="15400"/>
              </a:lnSpc>
              <a:spcBef>
                <a:spcPct val="0"/>
              </a:spcBef>
            </a:pPr>
          </a:p>
        </p:txBody>
      </p:sp>
      <p:sp>
        <p:nvSpPr>
          <p:cNvPr name="Freeform 3" id="3"/>
          <p:cNvSpPr/>
          <p:nvPr/>
        </p:nvSpPr>
        <p:spPr>
          <a:xfrm flipH="false" flipV="false" rot="0">
            <a:off x="15959083" y="725245"/>
            <a:ext cx="1341355" cy="1341355"/>
          </a:xfrm>
          <a:custGeom>
            <a:avLst/>
            <a:gdLst/>
            <a:ahLst/>
            <a:cxnLst/>
            <a:rect r="r" b="b" t="t" l="l"/>
            <a:pathLst>
              <a:path h="1341355" w="1341355">
                <a:moveTo>
                  <a:pt x="0" y="0"/>
                </a:moveTo>
                <a:lnTo>
                  <a:pt x="1341355" y="0"/>
                </a:lnTo>
                <a:lnTo>
                  <a:pt x="1341355" y="1341355"/>
                </a:lnTo>
                <a:lnTo>
                  <a:pt x="0" y="1341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728227" y="692053"/>
            <a:ext cx="1976863" cy="1606202"/>
          </a:xfrm>
          <a:custGeom>
            <a:avLst/>
            <a:gdLst/>
            <a:ahLst/>
            <a:cxnLst/>
            <a:rect r="r" b="b" t="t" l="l"/>
            <a:pathLst>
              <a:path h="1606202" w="1976863">
                <a:moveTo>
                  <a:pt x="0" y="0"/>
                </a:moveTo>
                <a:lnTo>
                  <a:pt x="1976864" y="0"/>
                </a:lnTo>
                <a:lnTo>
                  <a:pt x="1976864" y="1606202"/>
                </a:lnTo>
                <a:lnTo>
                  <a:pt x="0" y="16062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67606" y="2009608"/>
            <a:ext cx="4658894" cy="3930941"/>
          </a:xfrm>
          <a:custGeom>
            <a:avLst/>
            <a:gdLst/>
            <a:ahLst/>
            <a:cxnLst/>
            <a:rect r="r" b="b" t="t" l="l"/>
            <a:pathLst>
              <a:path h="3930941" w="4658894">
                <a:moveTo>
                  <a:pt x="0" y="0"/>
                </a:moveTo>
                <a:lnTo>
                  <a:pt x="4658894" y="0"/>
                </a:lnTo>
                <a:lnTo>
                  <a:pt x="4658894" y="3930942"/>
                </a:lnTo>
                <a:lnTo>
                  <a:pt x="0" y="3930942"/>
                </a:lnTo>
                <a:lnTo>
                  <a:pt x="0" y="0"/>
                </a:lnTo>
                <a:close/>
              </a:path>
            </a:pathLst>
          </a:custGeom>
          <a:blipFill>
            <a:blip r:embed="rId6"/>
            <a:stretch>
              <a:fillRect l="0" t="0" r="0" b="0"/>
            </a:stretch>
          </a:blipFill>
        </p:spPr>
      </p:sp>
      <p:sp>
        <p:nvSpPr>
          <p:cNvPr name="Freeform 6" id="6"/>
          <p:cNvSpPr/>
          <p:nvPr/>
        </p:nvSpPr>
        <p:spPr>
          <a:xfrm flipH="false" flipV="false" rot="0">
            <a:off x="1300020" y="3884707"/>
            <a:ext cx="4898187" cy="5162780"/>
          </a:xfrm>
          <a:custGeom>
            <a:avLst/>
            <a:gdLst/>
            <a:ahLst/>
            <a:cxnLst/>
            <a:rect r="r" b="b" t="t" l="l"/>
            <a:pathLst>
              <a:path h="5162780" w="4898187">
                <a:moveTo>
                  <a:pt x="0" y="0"/>
                </a:moveTo>
                <a:lnTo>
                  <a:pt x="4898188" y="0"/>
                </a:lnTo>
                <a:lnTo>
                  <a:pt x="4898188" y="5162780"/>
                </a:lnTo>
                <a:lnTo>
                  <a:pt x="0" y="5162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694906" y="3884707"/>
            <a:ext cx="4898187" cy="5162780"/>
          </a:xfrm>
          <a:custGeom>
            <a:avLst/>
            <a:gdLst/>
            <a:ahLst/>
            <a:cxnLst/>
            <a:rect r="r" b="b" t="t" l="l"/>
            <a:pathLst>
              <a:path h="5162780" w="4898187">
                <a:moveTo>
                  <a:pt x="0" y="0"/>
                </a:moveTo>
                <a:lnTo>
                  <a:pt x="4898188" y="0"/>
                </a:lnTo>
                <a:lnTo>
                  <a:pt x="4898188" y="5162780"/>
                </a:lnTo>
                <a:lnTo>
                  <a:pt x="0" y="5162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2089792" y="3884707"/>
            <a:ext cx="4898187" cy="5162780"/>
          </a:xfrm>
          <a:custGeom>
            <a:avLst/>
            <a:gdLst/>
            <a:ahLst/>
            <a:cxnLst/>
            <a:rect r="r" b="b" t="t" l="l"/>
            <a:pathLst>
              <a:path h="5162780" w="4898187">
                <a:moveTo>
                  <a:pt x="0" y="0"/>
                </a:moveTo>
                <a:lnTo>
                  <a:pt x="4898188" y="0"/>
                </a:lnTo>
                <a:lnTo>
                  <a:pt x="4898188" y="5162780"/>
                </a:lnTo>
                <a:lnTo>
                  <a:pt x="0" y="5162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9" id="9"/>
          <p:cNvSpPr/>
          <p:nvPr/>
        </p:nvSpPr>
        <p:spPr>
          <a:xfrm>
            <a:off x="3748608" y="3645750"/>
            <a:ext cx="10790784" cy="0"/>
          </a:xfrm>
          <a:prstGeom prst="line">
            <a:avLst/>
          </a:prstGeom>
          <a:ln cap="rnd" w="47625">
            <a:solidFill>
              <a:srgbClr val="67A516"/>
            </a:solidFill>
            <a:prstDash val="solid"/>
            <a:headEnd type="triangle" len="med" w="lg"/>
            <a:tailEnd type="triangle" len="med" w="lg"/>
          </a:ln>
        </p:spPr>
      </p:sp>
      <p:sp>
        <p:nvSpPr>
          <p:cNvPr name="AutoShape 10" id="10"/>
          <p:cNvSpPr/>
          <p:nvPr/>
        </p:nvSpPr>
        <p:spPr>
          <a:xfrm flipV="true">
            <a:off x="9144000" y="2758262"/>
            <a:ext cx="0" cy="1098302"/>
          </a:xfrm>
          <a:prstGeom prst="line">
            <a:avLst/>
          </a:prstGeom>
          <a:ln cap="rnd" w="47625">
            <a:solidFill>
              <a:srgbClr val="67A516"/>
            </a:solidFill>
            <a:prstDash val="solid"/>
            <a:headEnd type="triangle" len="med" w="lg"/>
            <a:tailEnd type="none" len="sm" w="sm"/>
          </a:ln>
        </p:spPr>
      </p:sp>
      <p:sp>
        <p:nvSpPr>
          <p:cNvPr name="Freeform 11" id="11"/>
          <p:cNvSpPr/>
          <p:nvPr/>
        </p:nvSpPr>
        <p:spPr>
          <a:xfrm flipH="false" flipV="false" rot="0">
            <a:off x="3349209" y="3975079"/>
            <a:ext cx="1089739" cy="957608"/>
          </a:xfrm>
          <a:custGeom>
            <a:avLst/>
            <a:gdLst/>
            <a:ahLst/>
            <a:cxnLst/>
            <a:rect r="r" b="b" t="t" l="l"/>
            <a:pathLst>
              <a:path h="957608" w="1089739">
                <a:moveTo>
                  <a:pt x="0" y="0"/>
                </a:moveTo>
                <a:lnTo>
                  <a:pt x="1089738" y="0"/>
                </a:lnTo>
                <a:lnTo>
                  <a:pt x="1089738" y="957608"/>
                </a:lnTo>
                <a:lnTo>
                  <a:pt x="0" y="957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8752709" y="3975079"/>
            <a:ext cx="1089739" cy="957608"/>
          </a:xfrm>
          <a:custGeom>
            <a:avLst/>
            <a:gdLst/>
            <a:ahLst/>
            <a:cxnLst/>
            <a:rect r="r" b="b" t="t" l="l"/>
            <a:pathLst>
              <a:path h="957608" w="1089739">
                <a:moveTo>
                  <a:pt x="0" y="0"/>
                </a:moveTo>
                <a:lnTo>
                  <a:pt x="1089739" y="0"/>
                </a:lnTo>
                <a:lnTo>
                  <a:pt x="1089739" y="957608"/>
                </a:lnTo>
                <a:lnTo>
                  <a:pt x="0" y="957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4145794" y="3975079"/>
            <a:ext cx="1089739" cy="957608"/>
          </a:xfrm>
          <a:custGeom>
            <a:avLst/>
            <a:gdLst/>
            <a:ahLst/>
            <a:cxnLst/>
            <a:rect r="r" b="b" t="t" l="l"/>
            <a:pathLst>
              <a:path h="957608" w="1089739">
                <a:moveTo>
                  <a:pt x="0" y="0"/>
                </a:moveTo>
                <a:lnTo>
                  <a:pt x="1089738" y="0"/>
                </a:lnTo>
                <a:lnTo>
                  <a:pt x="1089738" y="957608"/>
                </a:lnTo>
                <a:lnTo>
                  <a:pt x="0" y="957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4951706" y="8014616"/>
            <a:ext cx="4192294" cy="2190473"/>
          </a:xfrm>
          <a:custGeom>
            <a:avLst/>
            <a:gdLst/>
            <a:ahLst/>
            <a:cxnLst/>
            <a:rect r="r" b="b" t="t" l="l"/>
            <a:pathLst>
              <a:path h="2190473" w="4192294">
                <a:moveTo>
                  <a:pt x="0" y="0"/>
                </a:moveTo>
                <a:lnTo>
                  <a:pt x="4192294" y="0"/>
                </a:lnTo>
                <a:lnTo>
                  <a:pt x="4192294" y="2190473"/>
                </a:lnTo>
                <a:lnTo>
                  <a:pt x="0" y="2190473"/>
                </a:lnTo>
                <a:lnTo>
                  <a:pt x="0" y="0"/>
                </a:lnTo>
                <a:close/>
              </a:path>
            </a:pathLst>
          </a:custGeom>
          <a:blipFill>
            <a:blip r:embed="rId11"/>
            <a:stretch>
              <a:fillRect l="0" t="0" r="0" b="0"/>
            </a:stretch>
          </a:blipFill>
        </p:spPr>
      </p:sp>
      <p:sp>
        <p:nvSpPr>
          <p:cNvPr name="Freeform 15" id="15"/>
          <p:cNvSpPr/>
          <p:nvPr/>
        </p:nvSpPr>
        <p:spPr>
          <a:xfrm flipH="false" flipV="false" rot="0">
            <a:off x="15273681" y="2189658"/>
            <a:ext cx="2431410" cy="2091013"/>
          </a:xfrm>
          <a:custGeom>
            <a:avLst/>
            <a:gdLst/>
            <a:ahLst/>
            <a:cxnLst/>
            <a:rect r="r" b="b" t="t" l="l"/>
            <a:pathLst>
              <a:path h="2091013" w="2431410">
                <a:moveTo>
                  <a:pt x="0" y="0"/>
                </a:moveTo>
                <a:lnTo>
                  <a:pt x="2431410" y="0"/>
                </a:lnTo>
                <a:lnTo>
                  <a:pt x="2431410" y="2091012"/>
                </a:lnTo>
                <a:lnTo>
                  <a:pt x="0" y="20910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16188928" y="1078261"/>
            <a:ext cx="881665" cy="693350"/>
          </a:xfrm>
          <a:prstGeom prst="rect">
            <a:avLst/>
          </a:prstGeom>
        </p:spPr>
        <p:txBody>
          <a:bodyPr anchor="t" rtlCol="false" tIns="0" lIns="0" bIns="0" rIns="0">
            <a:spAutoFit/>
          </a:bodyPr>
          <a:lstStyle/>
          <a:p>
            <a:pPr algn="ctr">
              <a:lnSpc>
                <a:spcPts val="5669"/>
              </a:lnSpc>
              <a:spcBef>
                <a:spcPct val="0"/>
              </a:spcBef>
            </a:pPr>
            <a:r>
              <a:rPr lang="en-US" sz="4049">
                <a:solidFill>
                  <a:srgbClr val="FFFFEF"/>
                </a:solidFill>
                <a:latin typeface="AC Steelfish"/>
                <a:ea typeface="AC Steelfish"/>
                <a:cs typeface="AC Steelfish"/>
                <a:sym typeface="AC Steelfish"/>
              </a:rPr>
              <a:t>04</a:t>
            </a:r>
          </a:p>
        </p:txBody>
      </p:sp>
      <p:sp>
        <p:nvSpPr>
          <p:cNvPr name="TextBox 17" id="17"/>
          <p:cNvSpPr txBox="true"/>
          <p:nvPr/>
        </p:nvSpPr>
        <p:spPr>
          <a:xfrm rot="0">
            <a:off x="1707580" y="5560341"/>
            <a:ext cx="4083069" cy="3073400"/>
          </a:xfrm>
          <a:prstGeom prst="rect">
            <a:avLst/>
          </a:prstGeom>
        </p:spPr>
        <p:txBody>
          <a:bodyPr anchor="t" rtlCol="false" tIns="0" lIns="0" bIns="0" rIns="0">
            <a:spAutoFit/>
          </a:bodyPr>
          <a:lstStyle/>
          <a:p>
            <a:pPr algn="ctr">
              <a:lnSpc>
                <a:spcPts val="4900"/>
              </a:lnSpc>
              <a:spcBef>
                <a:spcPct val="0"/>
              </a:spcBef>
            </a:pPr>
            <a:r>
              <a:rPr lang="en-US" b="true" sz="3500">
                <a:solidFill>
                  <a:srgbClr val="172900"/>
                </a:solidFill>
                <a:latin typeface="Rosario Bold"/>
                <a:ea typeface="Rosario Bold"/>
                <a:cs typeface="Rosario Bold"/>
                <a:sym typeface="Rosario Bold"/>
              </a:rPr>
              <a:t>Use of existing forestry residues and CBPP waste to reduce growing landfills</a:t>
            </a:r>
          </a:p>
        </p:txBody>
      </p:sp>
      <p:sp>
        <p:nvSpPr>
          <p:cNvPr name="TextBox 18" id="18"/>
          <p:cNvSpPr txBox="true"/>
          <p:nvPr/>
        </p:nvSpPr>
        <p:spPr>
          <a:xfrm rot="0">
            <a:off x="7102466" y="6179466"/>
            <a:ext cx="4083069" cy="1835150"/>
          </a:xfrm>
          <a:prstGeom prst="rect">
            <a:avLst/>
          </a:prstGeom>
        </p:spPr>
        <p:txBody>
          <a:bodyPr anchor="t" rtlCol="false" tIns="0" lIns="0" bIns="0" rIns="0">
            <a:spAutoFit/>
          </a:bodyPr>
          <a:lstStyle/>
          <a:p>
            <a:pPr algn="ctr">
              <a:lnSpc>
                <a:spcPts val="4900"/>
              </a:lnSpc>
              <a:spcBef>
                <a:spcPct val="0"/>
              </a:spcBef>
            </a:pPr>
            <a:r>
              <a:rPr lang="en-US" b="true" sz="3500">
                <a:solidFill>
                  <a:srgbClr val="172900"/>
                </a:solidFill>
                <a:latin typeface="Rosario Bold"/>
                <a:ea typeface="Rosario Bold"/>
                <a:cs typeface="Rosario Bold"/>
                <a:sym typeface="Rosario Bold"/>
              </a:rPr>
              <a:t>Job opportunities across multiple sectors</a:t>
            </a:r>
          </a:p>
        </p:txBody>
      </p:sp>
      <p:sp>
        <p:nvSpPr>
          <p:cNvPr name="TextBox 19" id="19"/>
          <p:cNvSpPr txBox="true"/>
          <p:nvPr/>
        </p:nvSpPr>
        <p:spPr>
          <a:xfrm rot="0">
            <a:off x="12497352" y="5560341"/>
            <a:ext cx="4083069" cy="3073400"/>
          </a:xfrm>
          <a:prstGeom prst="rect">
            <a:avLst/>
          </a:prstGeom>
        </p:spPr>
        <p:txBody>
          <a:bodyPr anchor="t" rtlCol="false" tIns="0" lIns="0" bIns="0" rIns="0">
            <a:spAutoFit/>
          </a:bodyPr>
          <a:lstStyle/>
          <a:p>
            <a:pPr algn="ctr">
              <a:lnSpc>
                <a:spcPts val="4900"/>
              </a:lnSpc>
            </a:pPr>
            <a:r>
              <a:rPr lang="en-US" sz="3500" b="true">
                <a:solidFill>
                  <a:srgbClr val="172900"/>
                </a:solidFill>
                <a:latin typeface="Rosario Bold"/>
                <a:ea typeface="Rosario Bold"/>
                <a:cs typeface="Rosario Bold"/>
                <a:sym typeface="Rosario Bold"/>
              </a:rPr>
              <a:t>Reduce CO₂</a:t>
            </a:r>
          </a:p>
          <a:p>
            <a:pPr algn="ctr">
              <a:lnSpc>
                <a:spcPts val="4900"/>
              </a:lnSpc>
              <a:spcBef>
                <a:spcPct val="0"/>
              </a:spcBef>
            </a:pPr>
            <a:r>
              <a:rPr lang="en-US" b="true" sz="3500">
                <a:solidFill>
                  <a:srgbClr val="172900"/>
                </a:solidFill>
                <a:latin typeface="Rosario Bold"/>
                <a:ea typeface="Rosario Bold"/>
                <a:cs typeface="Rosario Bold"/>
                <a:sym typeface="Rosario Bold"/>
              </a:rPr>
              <a:t>emissions to expand species’ realized niches and reduce disruption</a:t>
            </a:r>
          </a:p>
        </p:txBody>
      </p:sp>
      <p:sp>
        <p:nvSpPr>
          <p:cNvPr name="Freeform 20" id="20"/>
          <p:cNvSpPr/>
          <p:nvPr/>
        </p:nvSpPr>
        <p:spPr>
          <a:xfrm flipH="false" flipV="false" rot="0">
            <a:off x="257933" y="204845"/>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14">
              <a:extLst>
                <a:ext uri="{96DAC541-7B7A-43D3-8B79-37D633B846F1}">
                  <asvg:svgBlip xmlns:asvg="http://schemas.microsoft.com/office/drawing/2016/SVG/main" r:embed="rId15"/>
                </a:ext>
              </a:extLst>
            </a:blip>
            <a:stretch>
              <a:fillRect l="-9407" t="0" r="-19158" b="0"/>
            </a:stretch>
          </a:blipFill>
        </p:spPr>
      </p:sp>
      <p:sp>
        <p:nvSpPr>
          <p:cNvPr name="TextBox 21" id="21"/>
          <p:cNvSpPr txBox="true"/>
          <p:nvPr/>
        </p:nvSpPr>
        <p:spPr>
          <a:xfrm rot="0">
            <a:off x="1397747" y="326468"/>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14924088" y="728698"/>
            <a:ext cx="1341355" cy="1341355"/>
          </a:xfrm>
          <a:custGeom>
            <a:avLst/>
            <a:gdLst/>
            <a:ahLst/>
            <a:cxnLst/>
            <a:rect r="r" b="b" t="t" l="l"/>
            <a:pathLst>
              <a:path h="1341355" w="1341355">
                <a:moveTo>
                  <a:pt x="0" y="0"/>
                </a:moveTo>
                <a:lnTo>
                  <a:pt x="1341355" y="0"/>
                </a:lnTo>
                <a:lnTo>
                  <a:pt x="1341355" y="1341355"/>
                </a:lnTo>
                <a:lnTo>
                  <a:pt x="0" y="1341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93232" y="695505"/>
            <a:ext cx="1976863" cy="1606202"/>
          </a:xfrm>
          <a:custGeom>
            <a:avLst/>
            <a:gdLst/>
            <a:ahLst/>
            <a:cxnLst/>
            <a:rect r="r" b="b" t="t" l="l"/>
            <a:pathLst>
              <a:path h="1606202" w="1976863">
                <a:moveTo>
                  <a:pt x="0" y="0"/>
                </a:moveTo>
                <a:lnTo>
                  <a:pt x="1976864" y="0"/>
                </a:lnTo>
                <a:lnTo>
                  <a:pt x="1976864" y="1606202"/>
                </a:lnTo>
                <a:lnTo>
                  <a:pt x="0" y="16062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7933" y="3468393"/>
            <a:ext cx="3602970" cy="2053693"/>
          </a:xfrm>
          <a:custGeom>
            <a:avLst/>
            <a:gdLst/>
            <a:ahLst/>
            <a:cxnLst/>
            <a:rect r="r" b="b" t="t" l="l"/>
            <a:pathLst>
              <a:path h="2053693" w="3602970">
                <a:moveTo>
                  <a:pt x="0" y="0"/>
                </a:moveTo>
                <a:lnTo>
                  <a:pt x="3602970" y="0"/>
                </a:lnTo>
                <a:lnTo>
                  <a:pt x="3602970" y="2053693"/>
                </a:lnTo>
                <a:lnTo>
                  <a:pt x="0" y="2053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357124" y="3412575"/>
            <a:ext cx="2665385" cy="2418837"/>
          </a:xfrm>
          <a:custGeom>
            <a:avLst/>
            <a:gdLst/>
            <a:ahLst/>
            <a:cxnLst/>
            <a:rect r="r" b="b" t="t" l="l"/>
            <a:pathLst>
              <a:path h="2418837" w="2665385">
                <a:moveTo>
                  <a:pt x="0" y="0"/>
                </a:moveTo>
                <a:lnTo>
                  <a:pt x="2665385" y="0"/>
                </a:lnTo>
                <a:lnTo>
                  <a:pt x="2665385" y="2418836"/>
                </a:lnTo>
                <a:lnTo>
                  <a:pt x="0" y="24188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794000" y="3179915"/>
            <a:ext cx="2843696" cy="2342172"/>
          </a:xfrm>
          <a:custGeom>
            <a:avLst/>
            <a:gdLst/>
            <a:ahLst/>
            <a:cxnLst/>
            <a:rect r="r" b="b" t="t" l="l"/>
            <a:pathLst>
              <a:path h="2342172" w="2843696">
                <a:moveTo>
                  <a:pt x="0" y="0"/>
                </a:moveTo>
                <a:lnTo>
                  <a:pt x="2843696" y="0"/>
                </a:lnTo>
                <a:lnTo>
                  <a:pt x="2843696" y="2342171"/>
                </a:lnTo>
                <a:lnTo>
                  <a:pt x="0" y="23421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670204" y="3282977"/>
            <a:ext cx="2664191" cy="2368708"/>
          </a:xfrm>
          <a:custGeom>
            <a:avLst/>
            <a:gdLst/>
            <a:ahLst/>
            <a:cxnLst/>
            <a:rect r="r" b="b" t="t" l="l"/>
            <a:pathLst>
              <a:path h="2368708" w="2664191">
                <a:moveTo>
                  <a:pt x="0" y="0"/>
                </a:moveTo>
                <a:lnTo>
                  <a:pt x="2664190" y="0"/>
                </a:lnTo>
                <a:lnTo>
                  <a:pt x="2664190" y="2368707"/>
                </a:lnTo>
                <a:lnTo>
                  <a:pt x="0" y="23687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4693232" y="2908544"/>
            <a:ext cx="3021521" cy="2949760"/>
          </a:xfrm>
          <a:custGeom>
            <a:avLst/>
            <a:gdLst/>
            <a:ahLst/>
            <a:cxnLst/>
            <a:rect r="r" b="b" t="t" l="l"/>
            <a:pathLst>
              <a:path h="2949760" w="3021521">
                <a:moveTo>
                  <a:pt x="0" y="0"/>
                </a:moveTo>
                <a:lnTo>
                  <a:pt x="3021522" y="0"/>
                </a:lnTo>
                <a:lnTo>
                  <a:pt x="3021522" y="2949760"/>
                </a:lnTo>
                <a:lnTo>
                  <a:pt x="0" y="2949760"/>
                </a:lnTo>
                <a:lnTo>
                  <a:pt x="0" y="0"/>
                </a:lnTo>
                <a:close/>
              </a:path>
            </a:pathLst>
          </a:custGeom>
          <a:blipFill>
            <a:blip r:embed="rId14"/>
            <a:stretch>
              <a:fillRect l="0" t="0" r="0" b="0"/>
            </a:stretch>
          </a:blipFill>
        </p:spPr>
      </p:sp>
      <p:sp>
        <p:nvSpPr>
          <p:cNvPr name="TextBox 9" id="9"/>
          <p:cNvSpPr txBox="true"/>
          <p:nvPr/>
        </p:nvSpPr>
        <p:spPr>
          <a:xfrm rot="0">
            <a:off x="10660706" y="5969674"/>
            <a:ext cx="3110285" cy="824598"/>
          </a:xfrm>
          <a:prstGeom prst="rect">
            <a:avLst/>
          </a:prstGeom>
        </p:spPr>
        <p:txBody>
          <a:bodyPr anchor="t" rtlCol="false" tIns="0" lIns="0" bIns="0" rIns="0">
            <a:spAutoFit/>
          </a:bodyPr>
          <a:lstStyle/>
          <a:p>
            <a:pPr algn="ctr">
              <a:lnSpc>
                <a:spcPts val="6700"/>
              </a:lnSpc>
              <a:spcBef>
                <a:spcPct val="0"/>
              </a:spcBef>
            </a:pPr>
            <a:r>
              <a:rPr lang="en-US" b="true" sz="4785">
                <a:solidFill>
                  <a:srgbClr val="172900"/>
                </a:solidFill>
                <a:latin typeface="Rosario Bold"/>
                <a:ea typeface="Rosario Bold"/>
                <a:cs typeface="Rosario Bold"/>
                <a:sym typeface="Rosario Bold"/>
              </a:rPr>
              <a:t>E.H.</a:t>
            </a:r>
          </a:p>
        </p:txBody>
      </p:sp>
      <p:sp>
        <p:nvSpPr>
          <p:cNvPr name="TextBox 10" id="10"/>
          <p:cNvSpPr txBox="true"/>
          <p:nvPr/>
        </p:nvSpPr>
        <p:spPr>
          <a:xfrm rot="0">
            <a:off x="15153933" y="1081713"/>
            <a:ext cx="881665" cy="693350"/>
          </a:xfrm>
          <a:prstGeom prst="rect">
            <a:avLst/>
          </a:prstGeom>
        </p:spPr>
        <p:txBody>
          <a:bodyPr anchor="t" rtlCol="false" tIns="0" lIns="0" bIns="0" rIns="0">
            <a:spAutoFit/>
          </a:bodyPr>
          <a:lstStyle/>
          <a:p>
            <a:pPr algn="ctr">
              <a:lnSpc>
                <a:spcPts val="5669"/>
              </a:lnSpc>
              <a:spcBef>
                <a:spcPct val="0"/>
              </a:spcBef>
            </a:pPr>
            <a:r>
              <a:rPr lang="en-US" sz="4049">
                <a:solidFill>
                  <a:srgbClr val="FFFFEF"/>
                </a:solidFill>
                <a:latin typeface="AC Steelfish"/>
                <a:ea typeface="AC Steelfish"/>
                <a:cs typeface="AC Steelfish"/>
                <a:sym typeface="AC Steelfish"/>
              </a:rPr>
              <a:t>05</a:t>
            </a:r>
          </a:p>
        </p:txBody>
      </p:sp>
      <p:sp>
        <p:nvSpPr>
          <p:cNvPr name="TextBox 11" id="11"/>
          <p:cNvSpPr txBox="true"/>
          <p:nvPr/>
        </p:nvSpPr>
        <p:spPr>
          <a:xfrm rot="0">
            <a:off x="-156656" y="5969674"/>
            <a:ext cx="3735050" cy="824598"/>
          </a:xfrm>
          <a:prstGeom prst="rect">
            <a:avLst/>
          </a:prstGeom>
        </p:spPr>
        <p:txBody>
          <a:bodyPr anchor="t" rtlCol="false" tIns="0" lIns="0" bIns="0" rIns="0">
            <a:spAutoFit/>
          </a:bodyPr>
          <a:lstStyle/>
          <a:p>
            <a:pPr algn="ctr">
              <a:lnSpc>
                <a:spcPts val="6700"/>
              </a:lnSpc>
              <a:spcBef>
                <a:spcPct val="0"/>
              </a:spcBef>
            </a:pPr>
            <a:r>
              <a:rPr lang="en-US" b="true" sz="4785">
                <a:solidFill>
                  <a:srgbClr val="172900"/>
                </a:solidFill>
                <a:latin typeface="Rosario Bold"/>
                <a:ea typeface="Rosario Bold"/>
                <a:cs typeface="Rosario Bold"/>
                <a:sym typeface="Rosario Bold"/>
              </a:rPr>
              <a:t>Sourcing</a:t>
            </a:r>
          </a:p>
        </p:txBody>
      </p:sp>
      <p:sp>
        <p:nvSpPr>
          <p:cNvPr name="TextBox 12" id="12"/>
          <p:cNvSpPr txBox="true"/>
          <p:nvPr/>
        </p:nvSpPr>
        <p:spPr>
          <a:xfrm rot="0">
            <a:off x="3395017" y="5969674"/>
            <a:ext cx="4248745" cy="824598"/>
          </a:xfrm>
          <a:prstGeom prst="rect">
            <a:avLst/>
          </a:prstGeom>
        </p:spPr>
        <p:txBody>
          <a:bodyPr anchor="t" rtlCol="false" tIns="0" lIns="0" bIns="0" rIns="0">
            <a:spAutoFit/>
          </a:bodyPr>
          <a:lstStyle/>
          <a:p>
            <a:pPr algn="ctr">
              <a:lnSpc>
                <a:spcPts val="6700"/>
              </a:lnSpc>
              <a:spcBef>
                <a:spcPct val="0"/>
              </a:spcBef>
            </a:pPr>
            <a:r>
              <a:rPr lang="en-US" b="true" sz="4785">
                <a:solidFill>
                  <a:srgbClr val="172900"/>
                </a:solidFill>
                <a:latin typeface="Rosario Bold"/>
                <a:ea typeface="Rosario Bold"/>
                <a:cs typeface="Rosario Bold"/>
                <a:sym typeface="Rosario Bold"/>
              </a:rPr>
              <a:t>Pre-treatment</a:t>
            </a:r>
          </a:p>
        </p:txBody>
      </p:sp>
      <p:sp>
        <p:nvSpPr>
          <p:cNvPr name="TextBox 13" id="13"/>
          <p:cNvSpPr txBox="true"/>
          <p:nvPr/>
        </p:nvSpPr>
        <p:spPr>
          <a:xfrm rot="0">
            <a:off x="7092052" y="5969674"/>
            <a:ext cx="3790584" cy="824598"/>
          </a:xfrm>
          <a:prstGeom prst="rect">
            <a:avLst/>
          </a:prstGeom>
        </p:spPr>
        <p:txBody>
          <a:bodyPr anchor="t" rtlCol="false" tIns="0" lIns="0" bIns="0" rIns="0">
            <a:spAutoFit/>
          </a:bodyPr>
          <a:lstStyle/>
          <a:p>
            <a:pPr algn="ctr">
              <a:lnSpc>
                <a:spcPts val="6700"/>
              </a:lnSpc>
              <a:spcBef>
                <a:spcPct val="0"/>
              </a:spcBef>
            </a:pPr>
            <a:r>
              <a:rPr lang="en-US" b="true" sz="4785">
                <a:solidFill>
                  <a:srgbClr val="172900"/>
                </a:solidFill>
                <a:latin typeface="Rosario Bold"/>
                <a:ea typeface="Rosario Bold"/>
                <a:cs typeface="Rosario Bold"/>
                <a:sym typeface="Rosario Bold"/>
              </a:rPr>
              <a:t>Detox.</a:t>
            </a:r>
          </a:p>
        </p:txBody>
      </p:sp>
      <p:sp>
        <p:nvSpPr>
          <p:cNvPr name="TextBox 14" id="14"/>
          <p:cNvSpPr txBox="true"/>
          <p:nvPr/>
        </p:nvSpPr>
        <p:spPr>
          <a:xfrm rot="0">
            <a:off x="14242954" y="5969674"/>
            <a:ext cx="3679515" cy="824598"/>
          </a:xfrm>
          <a:prstGeom prst="rect">
            <a:avLst/>
          </a:prstGeom>
        </p:spPr>
        <p:txBody>
          <a:bodyPr anchor="t" rtlCol="false" tIns="0" lIns="0" bIns="0" rIns="0">
            <a:spAutoFit/>
          </a:bodyPr>
          <a:lstStyle/>
          <a:p>
            <a:pPr algn="ctr">
              <a:lnSpc>
                <a:spcPts val="6700"/>
              </a:lnSpc>
              <a:spcBef>
                <a:spcPct val="0"/>
              </a:spcBef>
            </a:pPr>
            <a:r>
              <a:rPr lang="en-US" b="true" sz="4785">
                <a:solidFill>
                  <a:srgbClr val="172900"/>
                </a:solidFill>
                <a:latin typeface="Rosario Bold"/>
                <a:ea typeface="Rosario Bold"/>
                <a:cs typeface="Rosario Bold"/>
                <a:sym typeface="Rosario Bold"/>
              </a:rPr>
              <a:t>Fermentation</a:t>
            </a:r>
          </a:p>
        </p:txBody>
      </p:sp>
      <p:sp>
        <p:nvSpPr>
          <p:cNvPr name="TextBox 15" id="15"/>
          <p:cNvSpPr txBox="true"/>
          <p:nvPr/>
        </p:nvSpPr>
        <p:spPr>
          <a:xfrm rot="0">
            <a:off x="331678" y="7022872"/>
            <a:ext cx="3247132" cy="1408055"/>
          </a:xfrm>
          <a:prstGeom prst="rect">
            <a:avLst/>
          </a:prstGeom>
        </p:spPr>
        <p:txBody>
          <a:bodyPr anchor="t" rtlCol="false" tIns="0" lIns="0" bIns="0" rIns="0">
            <a:spAutoFit/>
          </a:bodyPr>
          <a:lstStyle/>
          <a:p>
            <a:pPr algn="l" marL="580720" indent="-290360" lvl="1">
              <a:lnSpc>
                <a:spcPts val="3765"/>
              </a:lnSpc>
              <a:buFont typeface="Arial"/>
              <a:buChar char="•"/>
            </a:pPr>
            <a:r>
              <a:rPr lang="en-US" sz="2689">
                <a:solidFill>
                  <a:srgbClr val="000000"/>
                </a:solidFill>
                <a:latin typeface="Rosario"/>
                <a:ea typeface="Rosario"/>
                <a:cs typeface="Rosario"/>
                <a:sym typeface="Rosario"/>
              </a:rPr>
              <a:t>CBPP</a:t>
            </a:r>
          </a:p>
          <a:p>
            <a:pPr algn="l" marL="580720" indent="-290360" lvl="1">
              <a:lnSpc>
                <a:spcPts val="3765"/>
              </a:lnSpc>
              <a:buFont typeface="Arial"/>
              <a:buChar char="•"/>
            </a:pPr>
            <a:r>
              <a:rPr lang="en-US" sz="2689">
                <a:solidFill>
                  <a:srgbClr val="000000"/>
                </a:solidFill>
                <a:latin typeface="Rosario"/>
                <a:ea typeface="Rosario"/>
                <a:cs typeface="Rosario"/>
                <a:sym typeface="Rosario"/>
              </a:rPr>
              <a:t>Sawmills</a:t>
            </a:r>
          </a:p>
          <a:p>
            <a:pPr algn="l" marL="580720" indent="-290360" lvl="1">
              <a:lnSpc>
                <a:spcPts val="3765"/>
              </a:lnSpc>
              <a:spcBef>
                <a:spcPct val="0"/>
              </a:spcBef>
              <a:buFont typeface="Arial"/>
              <a:buChar char="•"/>
            </a:pPr>
            <a:r>
              <a:rPr lang="en-US" sz="2689">
                <a:solidFill>
                  <a:srgbClr val="000000"/>
                </a:solidFill>
                <a:latin typeface="Rosario"/>
                <a:ea typeface="Rosario"/>
                <a:cs typeface="Rosario"/>
                <a:sym typeface="Rosario"/>
              </a:rPr>
              <a:t>Agricultural Waste</a:t>
            </a:r>
          </a:p>
        </p:txBody>
      </p:sp>
      <p:sp>
        <p:nvSpPr>
          <p:cNvPr name="TextBox 16" id="16"/>
          <p:cNvSpPr txBox="true"/>
          <p:nvPr/>
        </p:nvSpPr>
        <p:spPr>
          <a:xfrm rot="0">
            <a:off x="3880102" y="7146697"/>
            <a:ext cx="2968845" cy="923200"/>
          </a:xfrm>
          <a:prstGeom prst="rect">
            <a:avLst/>
          </a:prstGeom>
        </p:spPr>
        <p:txBody>
          <a:bodyPr anchor="t" rtlCol="false" tIns="0" lIns="0" bIns="0" rIns="0">
            <a:spAutoFit/>
          </a:bodyPr>
          <a:lstStyle/>
          <a:p>
            <a:pPr algn="ctr" marL="580719" indent="-290360" lvl="1">
              <a:lnSpc>
                <a:spcPts val="3765"/>
              </a:lnSpc>
              <a:buFont typeface="Arial"/>
              <a:buChar char="•"/>
            </a:pPr>
            <a:r>
              <a:rPr lang="en-US" sz="2689">
                <a:solidFill>
                  <a:srgbClr val="000000"/>
                </a:solidFill>
                <a:latin typeface="Rosario"/>
                <a:ea typeface="Rosario"/>
                <a:cs typeface="Rosario"/>
                <a:sym typeface="Rosario"/>
              </a:rPr>
              <a:t>Steam Explosion</a:t>
            </a:r>
          </a:p>
          <a:p>
            <a:pPr algn="ctr" marL="580719" indent="-290360" lvl="1">
              <a:lnSpc>
                <a:spcPts val="3765"/>
              </a:lnSpc>
              <a:spcBef>
                <a:spcPct val="0"/>
              </a:spcBef>
              <a:buFont typeface="Arial"/>
              <a:buChar char="•"/>
            </a:pPr>
            <a:r>
              <a:rPr lang="en-US" sz="2689">
                <a:solidFill>
                  <a:srgbClr val="000000"/>
                </a:solidFill>
                <a:latin typeface="Rosario"/>
                <a:ea typeface="Rosario"/>
                <a:cs typeface="Rosario"/>
                <a:sym typeface="Rosario"/>
              </a:rPr>
              <a:t>Disrupt Struture</a:t>
            </a:r>
          </a:p>
        </p:txBody>
      </p:sp>
      <p:sp>
        <p:nvSpPr>
          <p:cNvPr name="TextBox 17" id="17"/>
          <p:cNvSpPr txBox="true"/>
          <p:nvPr/>
        </p:nvSpPr>
        <p:spPr>
          <a:xfrm rot="0">
            <a:off x="7489146" y="7146697"/>
            <a:ext cx="3125748" cy="931805"/>
          </a:xfrm>
          <a:prstGeom prst="rect">
            <a:avLst/>
          </a:prstGeom>
        </p:spPr>
        <p:txBody>
          <a:bodyPr anchor="t" rtlCol="false" tIns="0" lIns="0" bIns="0" rIns="0">
            <a:spAutoFit/>
          </a:bodyPr>
          <a:lstStyle/>
          <a:p>
            <a:pPr algn="l" marL="580720" indent="-290360" lvl="1">
              <a:lnSpc>
                <a:spcPts val="3765"/>
              </a:lnSpc>
              <a:buFont typeface="Arial"/>
              <a:buChar char="•"/>
            </a:pPr>
            <a:r>
              <a:rPr lang="en-US" sz="2689">
                <a:solidFill>
                  <a:srgbClr val="000000"/>
                </a:solidFill>
                <a:latin typeface="Rosario"/>
                <a:ea typeface="Rosario"/>
                <a:cs typeface="Rosario"/>
                <a:sym typeface="Rosario"/>
              </a:rPr>
              <a:t>pH Modulation</a:t>
            </a:r>
          </a:p>
          <a:p>
            <a:pPr algn="l" marL="580720" indent="-290360" lvl="1">
              <a:lnSpc>
                <a:spcPts val="3765"/>
              </a:lnSpc>
              <a:spcBef>
                <a:spcPct val="0"/>
              </a:spcBef>
              <a:buFont typeface="Arial"/>
              <a:buChar char="•"/>
            </a:pPr>
            <a:r>
              <a:rPr lang="en-US" sz="2689">
                <a:solidFill>
                  <a:srgbClr val="000000"/>
                </a:solidFill>
                <a:latin typeface="Rosario"/>
                <a:ea typeface="Rosario"/>
                <a:cs typeface="Rosario"/>
                <a:sym typeface="Rosario"/>
              </a:rPr>
              <a:t>intermediate step</a:t>
            </a:r>
          </a:p>
        </p:txBody>
      </p:sp>
      <p:sp>
        <p:nvSpPr>
          <p:cNvPr name="TextBox 18" id="18"/>
          <p:cNvSpPr txBox="true"/>
          <p:nvPr/>
        </p:nvSpPr>
        <p:spPr>
          <a:xfrm rot="0">
            <a:off x="1571341" y="809625"/>
            <a:ext cx="15145318" cy="1892299"/>
          </a:xfrm>
          <a:prstGeom prst="rect">
            <a:avLst/>
          </a:prstGeom>
        </p:spPr>
        <p:txBody>
          <a:bodyPr anchor="t" rtlCol="false" tIns="0" lIns="0" bIns="0" rIns="0">
            <a:spAutoFit/>
          </a:bodyPr>
          <a:lstStyle/>
          <a:p>
            <a:pPr algn="ctr">
              <a:lnSpc>
                <a:spcPts val="15400"/>
              </a:lnSpc>
              <a:spcBef>
                <a:spcPct val="0"/>
              </a:spcBef>
            </a:pPr>
            <a:r>
              <a:rPr lang="en-US" sz="11000">
                <a:solidFill>
                  <a:srgbClr val="34520D"/>
                </a:solidFill>
                <a:latin typeface="AC Steelfish"/>
                <a:ea typeface="AC Steelfish"/>
                <a:cs typeface="AC Steelfish"/>
                <a:sym typeface="AC Steelfish"/>
              </a:rPr>
              <a:t>TECHNOLOGY OVERVIEW</a:t>
            </a:r>
          </a:p>
        </p:txBody>
      </p:sp>
      <p:sp>
        <p:nvSpPr>
          <p:cNvPr name="TextBox 19" id="19"/>
          <p:cNvSpPr txBox="true"/>
          <p:nvPr/>
        </p:nvSpPr>
        <p:spPr>
          <a:xfrm rot="0">
            <a:off x="11119636" y="7146697"/>
            <a:ext cx="2352785" cy="923200"/>
          </a:xfrm>
          <a:prstGeom prst="rect">
            <a:avLst/>
          </a:prstGeom>
        </p:spPr>
        <p:txBody>
          <a:bodyPr anchor="t" rtlCol="false" tIns="0" lIns="0" bIns="0" rIns="0">
            <a:spAutoFit/>
          </a:bodyPr>
          <a:lstStyle/>
          <a:p>
            <a:pPr algn="ctr" marL="580719" indent="-290360" lvl="1">
              <a:lnSpc>
                <a:spcPts val="3765"/>
              </a:lnSpc>
              <a:buFont typeface="Arial"/>
              <a:buChar char="•"/>
            </a:pPr>
            <a:r>
              <a:rPr lang="en-US" sz="2689">
                <a:solidFill>
                  <a:srgbClr val="000000"/>
                </a:solidFill>
                <a:latin typeface="Rosario"/>
                <a:ea typeface="Rosario"/>
                <a:cs typeface="Rosario"/>
                <a:sym typeface="Rosario"/>
              </a:rPr>
              <a:t>Breakdown</a:t>
            </a:r>
          </a:p>
          <a:p>
            <a:pPr algn="ctr" marL="580719" indent="-290360" lvl="1">
              <a:lnSpc>
                <a:spcPts val="3765"/>
              </a:lnSpc>
              <a:spcBef>
                <a:spcPct val="0"/>
              </a:spcBef>
              <a:buFont typeface="Arial"/>
              <a:buChar char="•"/>
            </a:pPr>
            <a:r>
              <a:rPr lang="en-US" sz="2689">
                <a:solidFill>
                  <a:srgbClr val="000000"/>
                </a:solidFill>
                <a:latin typeface="Rosario"/>
                <a:ea typeface="Rosario"/>
                <a:cs typeface="Rosario"/>
                <a:sym typeface="Rosario"/>
              </a:rPr>
              <a:t>Sugar Yields</a:t>
            </a:r>
          </a:p>
        </p:txBody>
      </p:sp>
      <p:sp>
        <p:nvSpPr>
          <p:cNvPr name="TextBox 20" id="20"/>
          <p:cNvSpPr txBox="true"/>
          <p:nvPr/>
        </p:nvSpPr>
        <p:spPr>
          <a:xfrm rot="0">
            <a:off x="14522785" y="7146697"/>
            <a:ext cx="3362087" cy="1408055"/>
          </a:xfrm>
          <a:prstGeom prst="rect">
            <a:avLst/>
          </a:prstGeom>
        </p:spPr>
        <p:txBody>
          <a:bodyPr anchor="t" rtlCol="false" tIns="0" lIns="0" bIns="0" rIns="0">
            <a:spAutoFit/>
          </a:bodyPr>
          <a:lstStyle/>
          <a:p>
            <a:pPr algn="l" marL="580720" indent="-290360" lvl="1">
              <a:lnSpc>
                <a:spcPts val="3765"/>
              </a:lnSpc>
              <a:buFont typeface="Arial"/>
              <a:buChar char="•"/>
            </a:pPr>
            <a:r>
              <a:rPr lang="en-US" sz="2689">
                <a:solidFill>
                  <a:srgbClr val="000000"/>
                </a:solidFill>
                <a:latin typeface="Rosario"/>
                <a:ea typeface="Rosario"/>
                <a:cs typeface="Rosario"/>
                <a:sym typeface="Rosario"/>
              </a:rPr>
              <a:t>Bacteria + Yeast</a:t>
            </a:r>
          </a:p>
          <a:p>
            <a:pPr algn="l" marL="580720" indent="-290360" lvl="1">
              <a:lnSpc>
                <a:spcPts val="3765"/>
              </a:lnSpc>
              <a:buFont typeface="Arial"/>
              <a:buChar char="•"/>
            </a:pPr>
            <a:r>
              <a:rPr lang="en-US" sz="2689">
                <a:solidFill>
                  <a:srgbClr val="000000"/>
                </a:solidFill>
                <a:latin typeface="Rosario"/>
                <a:ea typeface="Rosario"/>
                <a:cs typeface="Rosario"/>
                <a:sym typeface="Rosario"/>
              </a:rPr>
              <a:t>Glycolysis</a:t>
            </a:r>
          </a:p>
          <a:p>
            <a:pPr algn="l" marL="580720" indent="-290360" lvl="1">
              <a:lnSpc>
                <a:spcPts val="3765"/>
              </a:lnSpc>
              <a:spcBef>
                <a:spcPct val="0"/>
              </a:spcBef>
              <a:buFont typeface="Arial"/>
              <a:buChar char="•"/>
            </a:pPr>
            <a:r>
              <a:rPr lang="en-US" sz="2689">
                <a:solidFill>
                  <a:srgbClr val="000000"/>
                </a:solidFill>
                <a:latin typeface="Rosario"/>
                <a:ea typeface="Rosario"/>
                <a:cs typeface="Rosario"/>
                <a:sym typeface="Rosario"/>
              </a:rPr>
              <a:t>Ethanol production</a:t>
            </a:r>
          </a:p>
        </p:txBody>
      </p:sp>
      <p:sp>
        <p:nvSpPr>
          <p:cNvPr name="Freeform 21" id="21"/>
          <p:cNvSpPr/>
          <p:nvPr/>
        </p:nvSpPr>
        <p:spPr>
          <a:xfrm flipH="false" flipV="false" rot="0">
            <a:off x="257933" y="204845"/>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15">
              <a:extLst>
                <a:ext uri="{96DAC541-7B7A-43D3-8B79-37D633B846F1}">
                  <asvg:svgBlip xmlns:asvg="http://schemas.microsoft.com/office/drawing/2016/SVG/main" r:embed="rId16"/>
                </a:ext>
              </a:extLst>
            </a:blip>
            <a:stretch>
              <a:fillRect l="-9407" t="0" r="-19158" b="0"/>
            </a:stretch>
          </a:blipFill>
        </p:spPr>
      </p:sp>
      <p:sp>
        <p:nvSpPr>
          <p:cNvPr name="TextBox 22" id="22"/>
          <p:cNvSpPr txBox="true"/>
          <p:nvPr/>
        </p:nvSpPr>
        <p:spPr>
          <a:xfrm rot="0">
            <a:off x="1397747" y="326468"/>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TextBox 2" id="2"/>
          <p:cNvSpPr txBox="true"/>
          <p:nvPr/>
        </p:nvSpPr>
        <p:spPr>
          <a:xfrm rot="0">
            <a:off x="3766113" y="475165"/>
            <a:ext cx="12659358" cy="4404364"/>
          </a:xfrm>
          <a:prstGeom prst="rect">
            <a:avLst/>
          </a:prstGeom>
        </p:spPr>
        <p:txBody>
          <a:bodyPr anchor="t" rtlCol="false" tIns="0" lIns="0" bIns="0" rIns="0">
            <a:spAutoFit/>
          </a:bodyPr>
          <a:lstStyle/>
          <a:p>
            <a:pPr algn="l">
              <a:lnSpc>
                <a:spcPts val="17639"/>
              </a:lnSpc>
            </a:pPr>
            <a:r>
              <a:rPr lang="en-US" sz="12599">
                <a:solidFill>
                  <a:srgbClr val="34520D"/>
                </a:solidFill>
                <a:latin typeface="AC Steelfish"/>
                <a:ea typeface="AC Steelfish"/>
                <a:cs typeface="AC Steelfish"/>
                <a:sym typeface="AC Steelfish"/>
              </a:rPr>
              <a:t>BIOMASS AVAILABILITY</a:t>
            </a:r>
          </a:p>
          <a:p>
            <a:pPr algn="l">
              <a:lnSpc>
                <a:spcPts val="17639"/>
              </a:lnSpc>
              <a:spcBef>
                <a:spcPct val="0"/>
              </a:spcBef>
            </a:pPr>
          </a:p>
        </p:txBody>
      </p:sp>
      <p:sp>
        <p:nvSpPr>
          <p:cNvPr name="Freeform 3" id="3"/>
          <p:cNvSpPr/>
          <p:nvPr/>
        </p:nvSpPr>
        <p:spPr>
          <a:xfrm flipH="false" flipV="false" rot="5400000">
            <a:off x="14941482" y="1085156"/>
            <a:ext cx="6126112" cy="1990576"/>
          </a:xfrm>
          <a:custGeom>
            <a:avLst/>
            <a:gdLst/>
            <a:ahLst/>
            <a:cxnLst/>
            <a:rect r="r" b="b" t="t" l="l"/>
            <a:pathLst>
              <a:path h="1990576" w="6126112">
                <a:moveTo>
                  <a:pt x="0" y="0"/>
                </a:moveTo>
                <a:lnTo>
                  <a:pt x="6126111" y="0"/>
                </a:lnTo>
                <a:lnTo>
                  <a:pt x="6126111" y="1990576"/>
                </a:lnTo>
                <a:lnTo>
                  <a:pt x="0" y="1990576"/>
                </a:lnTo>
                <a:lnTo>
                  <a:pt x="0" y="0"/>
                </a:lnTo>
                <a:close/>
              </a:path>
            </a:pathLst>
          </a:custGeom>
          <a:blipFill>
            <a:blip r:embed="rId2">
              <a:extLst>
                <a:ext uri="{96DAC541-7B7A-43D3-8B79-37D633B846F1}">
                  <asvg:svgBlip xmlns:asvg="http://schemas.microsoft.com/office/drawing/2016/SVG/main" r:embed="rId3"/>
                </a:ext>
              </a:extLst>
            </a:blip>
            <a:stretch>
              <a:fillRect l="0" t="-89654" r="0" b="0"/>
            </a:stretch>
          </a:blipFill>
        </p:spPr>
      </p:sp>
      <p:sp>
        <p:nvSpPr>
          <p:cNvPr name="Freeform 4" id="4"/>
          <p:cNvSpPr/>
          <p:nvPr/>
        </p:nvSpPr>
        <p:spPr>
          <a:xfrm flipH="false" flipV="false" rot="0">
            <a:off x="15667895" y="1306658"/>
            <a:ext cx="1341355" cy="1341355"/>
          </a:xfrm>
          <a:custGeom>
            <a:avLst/>
            <a:gdLst/>
            <a:ahLst/>
            <a:cxnLst/>
            <a:rect r="r" b="b" t="t" l="l"/>
            <a:pathLst>
              <a:path h="1341355" w="1341355">
                <a:moveTo>
                  <a:pt x="0" y="0"/>
                </a:moveTo>
                <a:lnTo>
                  <a:pt x="1341355" y="0"/>
                </a:lnTo>
                <a:lnTo>
                  <a:pt x="1341355" y="1341356"/>
                </a:lnTo>
                <a:lnTo>
                  <a:pt x="0" y="1341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437039" y="1273466"/>
            <a:ext cx="1976863" cy="1606202"/>
          </a:xfrm>
          <a:custGeom>
            <a:avLst/>
            <a:gdLst/>
            <a:ahLst/>
            <a:cxnLst/>
            <a:rect r="r" b="b" t="t" l="l"/>
            <a:pathLst>
              <a:path h="1606202" w="1976863">
                <a:moveTo>
                  <a:pt x="0" y="0"/>
                </a:moveTo>
                <a:lnTo>
                  <a:pt x="1976864" y="0"/>
                </a:lnTo>
                <a:lnTo>
                  <a:pt x="1976864" y="1606202"/>
                </a:lnTo>
                <a:lnTo>
                  <a:pt x="0" y="16062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4941482" y="7211268"/>
            <a:ext cx="6126112" cy="1990576"/>
          </a:xfrm>
          <a:custGeom>
            <a:avLst/>
            <a:gdLst/>
            <a:ahLst/>
            <a:cxnLst/>
            <a:rect r="r" b="b" t="t" l="l"/>
            <a:pathLst>
              <a:path h="1990576" w="6126112">
                <a:moveTo>
                  <a:pt x="0" y="0"/>
                </a:moveTo>
                <a:lnTo>
                  <a:pt x="6126111" y="0"/>
                </a:lnTo>
                <a:lnTo>
                  <a:pt x="6126111" y="1990576"/>
                </a:lnTo>
                <a:lnTo>
                  <a:pt x="0" y="1990576"/>
                </a:lnTo>
                <a:lnTo>
                  <a:pt x="0" y="0"/>
                </a:lnTo>
                <a:close/>
              </a:path>
            </a:pathLst>
          </a:custGeom>
          <a:blipFill>
            <a:blip r:embed="rId2">
              <a:extLst>
                <a:ext uri="{96DAC541-7B7A-43D3-8B79-37D633B846F1}">
                  <asvg:svgBlip xmlns:asvg="http://schemas.microsoft.com/office/drawing/2016/SVG/main" r:embed="rId3"/>
                </a:ext>
              </a:extLst>
            </a:blip>
            <a:stretch>
              <a:fillRect l="0" t="-89654" r="0" b="0"/>
            </a:stretch>
          </a:blipFill>
        </p:spPr>
      </p:sp>
      <p:sp>
        <p:nvSpPr>
          <p:cNvPr name="Freeform 7" id="7"/>
          <p:cNvSpPr/>
          <p:nvPr/>
        </p:nvSpPr>
        <p:spPr>
          <a:xfrm flipH="false" flipV="false" rot="0">
            <a:off x="807352" y="2801172"/>
            <a:ext cx="5545430" cy="1774403"/>
          </a:xfrm>
          <a:custGeom>
            <a:avLst/>
            <a:gdLst/>
            <a:ahLst/>
            <a:cxnLst/>
            <a:rect r="r" b="b" t="t" l="l"/>
            <a:pathLst>
              <a:path h="1774403" w="5545430">
                <a:moveTo>
                  <a:pt x="0" y="0"/>
                </a:moveTo>
                <a:lnTo>
                  <a:pt x="5545430" y="0"/>
                </a:lnTo>
                <a:lnTo>
                  <a:pt x="5545430" y="1774403"/>
                </a:lnTo>
                <a:lnTo>
                  <a:pt x="0" y="1774403"/>
                </a:lnTo>
                <a:lnTo>
                  <a:pt x="0" y="0"/>
                </a:lnTo>
                <a:close/>
              </a:path>
            </a:pathLst>
          </a:custGeom>
          <a:blipFill>
            <a:blip r:embed="rId8">
              <a:extLst>
                <a:ext uri="{96DAC541-7B7A-43D3-8B79-37D633B846F1}">
                  <asvg:svgBlip xmlns:asvg="http://schemas.microsoft.com/office/drawing/2016/SVG/main" r:embed="rId9"/>
                </a:ext>
              </a:extLst>
            </a:blip>
            <a:stretch>
              <a:fillRect l="0" t="0" r="-17963" b="0"/>
            </a:stretch>
          </a:blipFill>
        </p:spPr>
      </p:sp>
      <p:sp>
        <p:nvSpPr>
          <p:cNvPr name="Freeform 8" id="8"/>
          <p:cNvSpPr/>
          <p:nvPr/>
        </p:nvSpPr>
        <p:spPr>
          <a:xfrm flipH="false" flipV="false" rot="0">
            <a:off x="5705565" y="2801172"/>
            <a:ext cx="3640761" cy="1774403"/>
          </a:xfrm>
          <a:custGeom>
            <a:avLst/>
            <a:gdLst/>
            <a:ahLst/>
            <a:cxnLst/>
            <a:rect r="r" b="b" t="t" l="l"/>
            <a:pathLst>
              <a:path h="1774403" w="3640761">
                <a:moveTo>
                  <a:pt x="0" y="0"/>
                </a:moveTo>
                <a:lnTo>
                  <a:pt x="3640761" y="0"/>
                </a:lnTo>
                <a:lnTo>
                  <a:pt x="3640761" y="1774403"/>
                </a:lnTo>
                <a:lnTo>
                  <a:pt x="0" y="1774403"/>
                </a:lnTo>
                <a:lnTo>
                  <a:pt x="0" y="0"/>
                </a:lnTo>
                <a:close/>
              </a:path>
            </a:pathLst>
          </a:custGeom>
          <a:blipFill>
            <a:blip r:embed="rId8">
              <a:extLst>
                <a:ext uri="{96DAC541-7B7A-43D3-8B79-37D633B846F1}">
                  <asvg:svgBlip xmlns:asvg="http://schemas.microsoft.com/office/drawing/2016/SVG/main" r:embed="rId9"/>
                </a:ext>
              </a:extLst>
            </a:blip>
            <a:stretch>
              <a:fillRect l="-52315" t="0" r="-27360" b="0"/>
            </a:stretch>
          </a:blipFill>
        </p:spPr>
      </p:sp>
      <p:sp>
        <p:nvSpPr>
          <p:cNvPr name="Freeform 9" id="9"/>
          <p:cNvSpPr/>
          <p:nvPr/>
        </p:nvSpPr>
        <p:spPr>
          <a:xfrm flipH="false" flipV="false" rot="0">
            <a:off x="6197206" y="2801172"/>
            <a:ext cx="4636909" cy="1774403"/>
          </a:xfrm>
          <a:custGeom>
            <a:avLst/>
            <a:gdLst/>
            <a:ahLst/>
            <a:cxnLst/>
            <a:rect r="r" b="b" t="t" l="l"/>
            <a:pathLst>
              <a:path h="1774403" w="4636909">
                <a:moveTo>
                  <a:pt x="0" y="0"/>
                </a:moveTo>
                <a:lnTo>
                  <a:pt x="4636910" y="0"/>
                </a:lnTo>
                <a:lnTo>
                  <a:pt x="4636910" y="1774403"/>
                </a:lnTo>
                <a:lnTo>
                  <a:pt x="0" y="1774403"/>
                </a:lnTo>
                <a:lnTo>
                  <a:pt x="0" y="0"/>
                </a:lnTo>
                <a:close/>
              </a:path>
            </a:pathLst>
          </a:custGeom>
          <a:blipFill>
            <a:blip r:embed="rId8">
              <a:extLst>
                <a:ext uri="{96DAC541-7B7A-43D3-8B79-37D633B846F1}">
                  <asvg:svgBlip xmlns:asvg="http://schemas.microsoft.com/office/drawing/2016/SVG/main" r:embed="rId9"/>
                </a:ext>
              </a:extLst>
            </a:blip>
            <a:stretch>
              <a:fillRect l="-41076" t="0" r="0" b="0"/>
            </a:stretch>
          </a:blipFill>
        </p:spPr>
      </p:sp>
      <p:sp>
        <p:nvSpPr>
          <p:cNvPr name="Freeform 10" id="10"/>
          <p:cNvSpPr/>
          <p:nvPr/>
        </p:nvSpPr>
        <p:spPr>
          <a:xfrm flipH="false" flipV="false" rot="0">
            <a:off x="1417759" y="5109796"/>
            <a:ext cx="942885" cy="909884"/>
          </a:xfrm>
          <a:custGeom>
            <a:avLst/>
            <a:gdLst/>
            <a:ahLst/>
            <a:cxnLst/>
            <a:rect r="r" b="b" t="t" l="l"/>
            <a:pathLst>
              <a:path h="909884" w="942885">
                <a:moveTo>
                  <a:pt x="0" y="0"/>
                </a:moveTo>
                <a:lnTo>
                  <a:pt x="942884" y="0"/>
                </a:lnTo>
                <a:lnTo>
                  <a:pt x="942884" y="909884"/>
                </a:lnTo>
                <a:lnTo>
                  <a:pt x="0" y="9098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915653" y="6808773"/>
            <a:ext cx="833205" cy="1072796"/>
          </a:xfrm>
          <a:custGeom>
            <a:avLst/>
            <a:gdLst/>
            <a:ahLst/>
            <a:cxnLst/>
            <a:rect r="r" b="b" t="t" l="l"/>
            <a:pathLst>
              <a:path h="1072796" w="833205">
                <a:moveTo>
                  <a:pt x="0" y="0"/>
                </a:moveTo>
                <a:lnTo>
                  <a:pt x="833205" y="0"/>
                </a:lnTo>
                <a:lnTo>
                  <a:pt x="833205" y="1072796"/>
                </a:lnTo>
                <a:lnTo>
                  <a:pt x="0" y="10727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957617" y="3090906"/>
            <a:ext cx="1493668" cy="1194935"/>
          </a:xfrm>
          <a:custGeom>
            <a:avLst/>
            <a:gdLst/>
            <a:ahLst/>
            <a:cxnLst/>
            <a:rect r="r" b="b" t="t" l="l"/>
            <a:pathLst>
              <a:path h="1194935" w="1493668">
                <a:moveTo>
                  <a:pt x="0" y="0"/>
                </a:moveTo>
                <a:lnTo>
                  <a:pt x="1493668" y="0"/>
                </a:lnTo>
                <a:lnTo>
                  <a:pt x="1493668" y="1194935"/>
                </a:lnTo>
                <a:lnTo>
                  <a:pt x="0" y="11949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795037" y="4674617"/>
            <a:ext cx="5545430" cy="1774403"/>
          </a:xfrm>
          <a:custGeom>
            <a:avLst/>
            <a:gdLst/>
            <a:ahLst/>
            <a:cxnLst/>
            <a:rect r="r" b="b" t="t" l="l"/>
            <a:pathLst>
              <a:path h="1774403" w="5545430">
                <a:moveTo>
                  <a:pt x="0" y="0"/>
                </a:moveTo>
                <a:lnTo>
                  <a:pt x="5545430" y="0"/>
                </a:lnTo>
                <a:lnTo>
                  <a:pt x="5545430" y="1774403"/>
                </a:lnTo>
                <a:lnTo>
                  <a:pt x="0" y="1774403"/>
                </a:lnTo>
                <a:lnTo>
                  <a:pt x="0" y="0"/>
                </a:lnTo>
                <a:close/>
              </a:path>
            </a:pathLst>
          </a:custGeom>
          <a:blipFill>
            <a:blip r:embed="rId8">
              <a:extLst>
                <a:ext uri="{96DAC541-7B7A-43D3-8B79-37D633B846F1}">
                  <asvg:svgBlip xmlns:asvg="http://schemas.microsoft.com/office/drawing/2016/SVG/main" r:embed="rId9"/>
                </a:ext>
              </a:extLst>
            </a:blip>
            <a:stretch>
              <a:fillRect l="0" t="0" r="-17963" b="0"/>
            </a:stretch>
          </a:blipFill>
        </p:spPr>
      </p:sp>
      <p:sp>
        <p:nvSpPr>
          <p:cNvPr name="Freeform 14" id="14"/>
          <p:cNvSpPr/>
          <p:nvPr/>
        </p:nvSpPr>
        <p:spPr>
          <a:xfrm flipH="false" flipV="false" rot="0">
            <a:off x="5693250" y="4674617"/>
            <a:ext cx="3640761" cy="1774403"/>
          </a:xfrm>
          <a:custGeom>
            <a:avLst/>
            <a:gdLst/>
            <a:ahLst/>
            <a:cxnLst/>
            <a:rect r="r" b="b" t="t" l="l"/>
            <a:pathLst>
              <a:path h="1774403" w="3640761">
                <a:moveTo>
                  <a:pt x="0" y="0"/>
                </a:moveTo>
                <a:lnTo>
                  <a:pt x="3640761" y="0"/>
                </a:lnTo>
                <a:lnTo>
                  <a:pt x="3640761" y="1774403"/>
                </a:lnTo>
                <a:lnTo>
                  <a:pt x="0" y="1774403"/>
                </a:lnTo>
                <a:lnTo>
                  <a:pt x="0" y="0"/>
                </a:lnTo>
                <a:close/>
              </a:path>
            </a:pathLst>
          </a:custGeom>
          <a:blipFill>
            <a:blip r:embed="rId8">
              <a:extLst>
                <a:ext uri="{96DAC541-7B7A-43D3-8B79-37D633B846F1}">
                  <asvg:svgBlip xmlns:asvg="http://schemas.microsoft.com/office/drawing/2016/SVG/main" r:embed="rId9"/>
                </a:ext>
              </a:extLst>
            </a:blip>
            <a:stretch>
              <a:fillRect l="-52315" t="0" r="-27360" b="0"/>
            </a:stretch>
          </a:blipFill>
        </p:spPr>
      </p:sp>
      <p:sp>
        <p:nvSpPr>
          <p:cNvPr name="Freeform 15" id="15"/>
          <p:cNvSpPr/>
          <p:nvPr/>
        </p:nvSpPr>
        <p:spPr>
          <a:xfrm flipH="false" flipV="false" rot="0">
            <a:off x="6184892" y="4677536"/>
            <a:ext cx="4636909" cy="1774403"/>
          </a:xfrm>
          <a:custGeom>
            <a:avLst/>
            <a:gdLst/>
            <a:ahLst/>
            <a:cxnLst/>
            <a:rect r="r" b="b" t="t" l="l"/>
            <a:pathLst>
              <a:path h="1774403" w="4636909">
                <a:moveTo>
                  <a:pt x="0" y="0"/>
                </a:moveTo>
                <a:lnTo>
                  <a:pt x="4636909" y="0"/>
                </a:lnTo>
                <a:lnTo>
                  <a:pt x="4636909" y="1774404"/>
                </a:lnTo>
                <a:lnTo>
                  <a:pt x="0" y="1774404"/>
                </a:lnTo>
                <a:lnTo>
                  <a:pt x="0" y="0"/>
                </a:lnTo>
                <a:close/>
              </a:path>
            </a:pathLst>
          </a:custGeom>
          <a:blipFill>
            <a:blip r:embed="rId8">
              <a:extLst>
                <a:ext uri="{96DAC541-7B7A-43D3-8B79-37D633B846F1}">
                  <asvg:svgBlip xmlns:asvg="http://schemas.microsoft.com/office/drawing/2016/SVG/main" r:embed="rId9"/>
                </a:ext>
              </a:extLst>
            </a:blip>
            <a:stretch>
              <a:fillRect l="-41076" t="0" r="0" b="0"/>
            </a:stretch>
          </a:blipFill>
        </p:spPr>
      </p:sp>
      <p:sp>
        <p:nvSpPr>
          <p:cNvPr name="Freeform 16" id="16"/>
          <p:cNvSpPr/>
          <p:nvPr/>
        </p:nvSpPr>
        <p:spPr>
          <a:xfrm flipH="false" flipV="false" rot="0">
            <a:off x="7784601" y="6996791"/>
            <a:ext cx="942885" cy="909884"/>
          </a:xfrm>
          <a:custGeom>
            <a:avLst/>
            <a:gdLst/>
            <a:ahLst/>
            <a:cxnLst/>
            <a:rect r="r" b="b" t="t" l="l"/>
            <a:pathLst>
              <a:path h="909884" w="942885">
                <a:moveTo>
                  <a:pt x="0" y="0"/>
                </a:moveTo>
                <a:lnTo>
                  <a:pt x="942885" y="0"/>
                </a:lnTo>
                <a:lnTo>
                  <a:pt x="942885" y="909884"/>
                </a:lnTo>
                <a:lnTo>
                  <a:pt x="0" y="9098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7161879" y="6561612"/>
            <a:ext cx="5545430" cy="1774403"/>
          </a:xfrm>
          <a:custGeom>
            <a:avLst/>
            <a:gdLst/>
            <a:ahLst/>
            <a:cxnLst/>
            <a:rect r="r" b="b" t="t" l="l"/>
            <a:pathLst>
              <a:path h="1774403" w="5545430">
                <a:moveTo>
                  <a:pt x="0" y="0"/>
                </a:moveTo>
                <a:lnTo>
                  <a:pt x="5545430" y="0"/>
                </a:lnTo>
                <a:lnTo>
                  <a:pt x="5545430" y="1774403"/>
                </a:lnTo>
                <a:lnTo>
                  <a:pt x="0" y="1774403"/>
                </a:lnTo>
                <a:lnTo>
                  <a:pt x="0" y="0"/>
                </a:lnTo>
                <a:close/>
              </a:path>
            </a:pathLst>
          </a:custGeom>
          <a:blipFill>
            <a:blip r:embed="rId8">
              <a:extLst>
                <a:ext uri="{96DAC541-7B7A-43D3-8B79-37D633B846F1}">
                  <asvg:svgBlip xmlns:asvg="http://schemas.microsoft.com/office/drawing/2016/SVG/main" r:embed="rId9"/>
                </a:ext>
              </a:extLst>
            </a:blip>
            <a:stretch>
              <a:fillRect l="0" t="0" r="-17963" b="0"/>
            </a:stretch>
          </a:blipFill>
        </p:spPr>
      </p:sp>
      <p:sp>
        <p:nvSpPr>
          <p:cNvPr name="Freeform 18" id="18"/>
          <p:cNvSpPr/>
          <p:nvPr/>
        </p:nvSpPr>
        <p:spPr>
          <a:xfrm flipH="false" flipV="false" rot="0">
            <a:off x="7526354" y="6846105"/>
            <a:ext cx="1065250" cy="1212233"/>
          </a:xfrm>
          <a:custGeom>
            <a:avLst/>
            <a:gdLst/>
            <a:ahLst/>
            <a:cxnLst/>
            <a:rect r="r" b="b" t="t" l="l"/>
            <a:pathLst>
              <a:path h="1212233" w="1065250">
                <a:moveTo>
                  <a:pt x="0" y="0"/>
                </a:moveTo>
                <a:lnTo>
                  <a:pt x="1065250" y="0"/>
                </a:lnTo>
                <a:lnTo>
                  <a:pt x="1065250" y="1212234"/>
                </a:lnTo>
                <a:lnTo>
                  <a:pt x="0" y="1212234"/>
                </a:lnTo>
                <a:lnTo>
                  <a:pt x="0" y="0"/>
                </a:lnTo>
                <a:close/>
              </a:path>
            </a:pathLst>
          </a:custGeom>
          <a:blipFill>
            <a:blip r:embed="rId16"/>
            <a:stretch>
              <a:fillRect l="0" t="0" r="0" b="0"/>
            </a:stretch>
          </a:blipFill>
        </p:spPr>
      </p:sp>
      <p:sp>
        <p:nvSpPr>
          <p:cNvPr name="Freeform 19" id="19"/>
          <p:cNvSpPr/>
          <p:nvPr/>
        </p:nvSpPr>
        <p:spPr>
          <a:xfrm flipH="false" flipV="false" rot="0">
            <a:off x="12060093" y="6561612"/>
            <a:ext cx="3640761" cy="1774403"/>
          </a:xfrm>
          <a:custGeom>
            <a:avLst/>
            <a:gdLst/>
            <a:ahLst/>
            <a:cxnLst/>
            <a:rect r="r" b="b" t="t" l="l"/>
            <a:pathLst>
              <a:path h="1774403" w="3640761">
                <a:moveTo>
                  <a:pt x="0" y="0"/>
                </a:moveTo>
                <a:lnTo>
                  <a:pt x="3640760" y="0"/>
                </a:lnTo>
                <a:lnTo>
                  <a:pt x="3640760" y="1774403"/>
                </a:lnTo>
                <a:lnTo>
                  <a:pt x="0" y="1774403"/>
                </a:lnTo>
                <a:lnTo>
                  <a:pt x="0" y="0"/>
                </a:lnTo>
                <a:close/>
              </a:path>
            </a:pathLst>
          </a:custGeom>
          <a:blipFill>
            <a:blip r:embed="rId8">
              <a:extLst>
                <a:ext uri="{96DAC541-7B7A-43D3-8B79-37D633B846F1}">
                  <asvg:svgBlip xmlns:asvg="http://schemas.microsoft.com/office/drawing/2016/SVG/main" r:embed="rId9"/>
                </a:ext>
              </a:extLst>
            </a:blip>
            <a:stretch>
              <a:fillRect l="-52315" t="0" r="-27360" b="0"/>
            </a:stretch>
          </a:blipFill>
        </p:spPr>
      </p:sp>
      <p:sp>
        <p:nvSpPr>
          <p:cNvPr name="Freeform 20" id="20"/>
          <p:cNvSpPr/>
          <p:nvPr/>
        </p:nvSpPr>
        <p:spPr>
          <a:xfrm flipH="false" flipV="false" rot="0">
            <a:off x="12551734" y="6561612"/>
            <a:ext cx="4636909" cy="1774403"/>
          </a:xfrm>
          <a:custGeom>
            <a:avLst/>
            <a:gdLst/>
            <a:ahLst/>
            <a:cxnLst/>
            <a:rect r="r" b="b" t="t" l="l"/>
            <a:pathLst>
              <a:path h="1774403" w="4636909">
                <a:moveTo>
                  <a:pt x="0" y="0"/>
                </a:moveTo>
                <a:lnTo>
                  <a:pt x="4636909" y="0"/>
                </a:lnTo>
                <a:lnTo>
                  <a:pt x="4636909" y="1774403"/>
                </a:lnTo>
                <a:lnTo>
                  <a:pt x="0" y="1774403"/>
                </a:lnTo>
                <a:lnTo>
                  <a:pt x="0" y="0"/>
                </a:lnTo>
                <a:close/>
              </a:path>
            </a:pathLst>
          </a:custGeom>
          <a:blipFill>
            <a:blip r:embed="rId8">
              <a:extLst>
                <a:ext uri="{96DAC541-7B7A-43D3-8B79-37D633B846F1}">
                  <asvg:svgBlip xmlns:asvg="http://schemas.microsoft.com/office/drawing/2016/SVG/main" r:embed="rId9"/>
                </a:ext>
              </a:extLst>
            </a:blip>
            <a:stretch>
              <a:fillRect l="-41076" t="0" r="0" b="0"/>
            </a:stretch>
          </a:blipFill>
        </p:spPr>
      </p:sp>
      <p:sp>
        <p:nvSpPr>
          <p:cNvPr name="Freeform 21" id="21"/>
          <p:cNvSpPr/>
          <p:nvPr/>
        </p:nvSpPr>
        <p:spPr>
          <a:xfrm flipH="false" flipV="false" rot="0">
            <a:off x="1220702" y="4959863"/>
            <a:ext cx="903438" cy="1179038"/>
          </a:xfrm>
          <a:custGeom>
            <a:avLst/>
            <a:gdLst/>
            <a:ahLst/>
            <a:cxnLst/>
            <a:rect r="r" b="b" t="t" l="l"/>
            <a:pathLst>
              <a:path h="1179038" w="903438">
                <a:moveTo>
                  <a:pt x="0" y="0"/>
                </a:moveTo>
                <a:lnTo>
                  <a:pt x="903438" y="0"/>
                </a:lnTo>
                <a:lnTo>
                  <a:pt x="903438" y="1179038"/>
                </a:lnTo>
                <a:lnTo>
                  <a:pt x="0" y="1179038"/>
                </a:lnTo>
                <a:lnTo>
                  <a:pt x="0" y="0"/>
                </a:lnTo>
                <a:close/>
              </a:path>
            </a:pathLst>
          </a:custGeom>
          <a:blipFill>
            <a:blip r:embed="rId17"/>
            <a:stretch>
              <a:fillRect l="0" t="0" r="0" b="0"/>
            </a:stretch>
          </a:blipFill>
        </p:spPr>
      </p:sp>
      <p:sp>
        <p:nvSpPr>
          <p:cNvPr name="Freeform 22" id="22"/>
          <p:cNvSpPr/>
          <p:nvPr/>
        </p:nvSpPr>
        <p:spPr>
          <a:xfrm flipH="false" flipV="false" rot="0">
            <a:off x="7784601" y="8869356"/>
            <a:ext cx="942885" cy="909884"/>
          </a:xfrm>
          <a:custGeom>
            <a:avLst/>
            <a:gdLst/>
            <a:ahLst/>
            <a:cxnLst/>
            <a:rect r="r" b="b" t="t" l="l"/>
            <a:pathLst>
              <a:path h="909884" w="942885">
                <a:moveTo>
                  <a:pt x="0" y="0"/>
                </a:moveTo>
                <a:lnTo>
                  <a:pt x="942885" y="0"/>
                </a:lnTo>
                <a:lnTo>
                  <a:pt x="942885" y="909884"/>
                </a:lnTo>
                <a:lnTo>
                  <a:pt x="0" y="9098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7161879" y="8434178"/>
            <a:ext cx="5545430" cy="1774403"/>
          </a:xfrm>
          <a:custGeom>
            <a:avLst/>
            <a:gdLst/>
            <a:ahLst/>
            <a:cxnLst/>
            <a:rect r="r" b="b" t="t" l="l"/>
            <a:pathLst>
              <a:path h="1774403" w="5545430">
                <a:moveTo>
                  <a:pt x="0" y="0"/>
                </a:moveTo>
                <a:lnTo>
                  <a:pt x="5545430" y="0"/>
                </a:lnTo>
                <a:lnTo>
                  <a:pt x="5545430" y="1774403"/>
                </a:lnTo>
                <a:lnTo>
                  <a:pt x="0" y="1774403"/>
                </a:lnTo>
                <a:lnTo>
                  <a:pt x="0" y="0"/>
                </a:lnTo>
                <a:close/>
              </a:path>
            </a:pathLst>
          </a:custGeom>
          <a:blipFill>
            <a:blip r:embed="rId8">
              <a:extLst>
                <a:ext uri="{96DAC541-7B7A-43D3-8B79-37D633B846F1}">
                  <asvg:svgBlip xmlns:asvg="http://schemas.microsoft.com/office/drawing/2016/SVG/main" r:embed="rId9"/>
                </a:ext>
              </a:extLst>
            </a:blip>
            <a:stretch>
              <a:fillRect l="0" t="0" r="-17963" b="0"/>
            </a:stretch>
          </a:blipFill>
        </p:spPr>
      </p:sp>
      <p:sp>
        <p:nvSpPr>
          <p:cNvPr name="Freeform 24" id="24"/>
          <p:cNvSpPr/>
          <p:nvPr/>
        </p:nvSpPr>
        <p:spPr>
          <a:xfrm flipH="false" flipV="false" rot="0">
            <a:off x="12060093" y="8434178"/>
            <a:ext cx="3640761" cy="1774403"/>
          </a:xfrm>
          <a:custGeom>
            <a:avLst/>
            <a:gdLst/>
            <a:ahLst/>
            <a:cxnLst/>
            <a:rect r="r" b="b" t="t" l="l"/>
            <a:pathLst>
              <a:path h="1774403" w="3640761">
                <a:moveTo>
                  <a:pt x="0" y="0"/>
                </a:moveTo>
                <a:lnTo>
                  <a:pt x="3640760" y="0"/>
                </a:lnTo>
                <a:lnTo>
                  <a:pt x="3640760" y="1774403"/>
                </a:lnTo>
                <a:lnTo>
                  <a:pt x="0" y="1774403"/>
                </a:lnTo>
                <a:lnTo>
                  <a:pt x="0" y="0"/>
                </a:lnTo>
                <a:close/>
              </a:path>
            </a:pathLst>
          </a:custGeom>
          <a:blipFill>
            <a:blip r:embed="rId8">
              <a:extLst>
                <a:ext uri="{96DAC541-7B7A-43D3-8B79-37D633B846F1}">
                  <asvg:svgBlip xmlns:asvg="http://schemas.microsoft.com/office/drawing/2016/SVG/main" r:embed="rId9"/>
                </a:ext>
              </a:extLst>
            </a:blip>
            <a:stretch>
              <a:fillRect l="-52315" t="0" r="-27360" b="0"/>
            </a:stretch>
          </a:blipFill>
        </p:spPr>
      </p:sp>
      <p:sp>
        <p:nvSpPr>
          <p:cNvPr name="Freeform 25" id="25"/>
          <p:cNvSpPr/>
          <p:nvPr/>
        </p:nvSpPr>
        <p:spPr>
          <a:xfrm flipH="false" flipV="false" rot="0">
            <a:off x="12551734" y="8434178"/>
            <a:ext cx="4636909" cy="1774403"/>
          </a:xfrm>
          <a:custGeom>
            <a:avLst/>
            <a:gdLst/>
            <a:ahLst/>
            <a:cxnLst/>
            <a:rect r="r" b="b" t="t" l="l"/>
            <a:pathLst>
              <a:path h="1774403" w="4636909">
                <a:moveTo>
                  <a:pt x="0" y="0"/>
                </a:moveTo>
                <a:lnTo>
                  <a:pt x="4636909" y="0"/>
                </a:lnTo>
                <a:lnTo>
                  <a:pt x="4636909" y="1774403"/>
                </a:lnTo>
                <a:lnTo>
                  <a:pt x="0" y="1774403"/>
                </a:lnTo>
                <a:lnTo>
                  <a:pt x="0" y="0"/>
                </a:lnTo>
                <a:close/>
              </a:path>
            </a:pathLst>
          </a:custGeom>
          <a:blipFill>
            <a:blip r:embed="rId8">
              <a:extLst>
                <a:ext uri="{96DAC541-7B7A-43D3-8B79-37D633B846F1}">
                  <asvg:svgBlip xmlns:asvg="http://schemas.microsoft.com/office/drawing/2016/SVG/main" r:embed="rId9"/>
                </a:ext>
              </a:extLst>
            </a:blip>
            <a:stretch>
              <a:fillRect l="-41076" t="0" r="0" b="0"/>
            </a:stretch>
          </a:blipFill>
        </p:spPr>
      </p:sp>
      <p:sp>
        <p:nvSpPr>
          <p:cNvPr name="Freeform 26" id="26"/>
          <p:cNvSpPr/>
          <p:nvPr/>
        </p:nvSpPr>
        <p:spPr>
          <a:xfrm flipH="false" flipV="false" rot="-1131713">
            <a:off x="7280715" y="8954557"/>
            <a:ext cx="1517096" cy="688869"/>
          </a:xfrm>
          <a:custGeom>
            <a:avLst/>
            <a:gdLst/>
            <a:ahLst/>
            <a:cxnLst/>
            <a:rect r="r" b="b" t="t" l="l"/>
            <a:pathLst>
              <a:path h="688869" w="1517096">
                <a:moveTo>
                  <a:pt x="0" y="0"/>
                </a:moveTo>
                <a:lnTo>
                  <a:pt x="1517096" y="0"/>
                </a:lnTo>
                <a:lnTo>
                  <a:pt x="1517096" y="688870"/>
                </a:lnTo>
                <a:lnTo>
                  <a:pt x="0" y="68887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7" id="27"/>
          <p:cNvSpPr txBox="true"/>
          <p:nvPr/>
        </p:nvSpPr>
        <p:spPr>
          <a:xfrm rot="0">
            <a:off x="15897740" y="1659674"/>
            <a:ext cx="881665" cy="693350"/>
          </a:xfrm>
          <a:prstGeom prst="rect">
            <a:avLst/>
          </a:prstGeom>
        </p:spPr>
        <p:txBody>
          <a:bodyPr anchor="t" rtlCol="false" tIns="0" lIns="0" bIns="0" rIns="0">
            <a:spAutoFit/>
          </a:bodyPr>
          <a:lstStyle/>
          <a:p>
            <a:pPr algn="ctr">
              <a:lnSpc>
                <a:spcPts val="5669"/>
              </a:lnSpc>
              <a:spcBef>
                <a:spcPct val="0"/>
              </a:spcBef>
            </a:pPr>
            <a:r>
              <a:rPr lang="en-US" sz="4049">
                <a:solidFill>
                  <a:srgbClr val="FFFFEF"/>
                </a:solidFill>
                <a:latin typeface="AC Steelfish"/>
                <a:ea typeface="AC Steelfish"/>
                <a:cs typeface="AC Steelfish"/>
                <a:sym typeface="AC Steelfish"/>
              </a:rPr>
              <a:t>06</a:t>
            </a:r>
          </a:p>
        </p:txBody>
      </p:sp>
      <p:sp>
        <p:nvSpPr>
          <p:cNvPr name="TextBox 28" id="28"/>
          <p:cNvSpPr txBox="true"/>
          <p:nvPr/>
        </p:nvSpPr>
        <p:spPr>
          <a:xfrm rot="0">
            <a:off x="2874163" y="3311569"/>
            <a:ext cx="13329960" cy="1066839"/>
          </a:xfrm>
          <a:prstGeom prst="rect">
            <a:avLst/>
          </a:prstGeom>
        </p:spPr>
        <p:txBody>
          <a:bodyPr anchor="t" rtlCol="false" tIns="0" lIns="0" bIns="0" rIns="0">
            <a:spAutoFit/>
          </a:bodyPr>
          <a:lstStyle/>
          <a:p>
            <a:pPr algn="just">
              <a:lnSpc>
                <a:spcPts val="4203"/>
              </a:lnSpc>
            </a:pPr>
            <a:r>
              <a:rPr lang="en-US" sz="3503" b="true">
                <a:solidFill>
                  <a:srgbClr val="172900"/>
                </a:solidFill>
                <a:latin typeface="Rosario Bold"/>
                <a:ea typeface="Rosario Bold"/>
                <a:cs typeface="Rosario Bold"/>
                <a:sym typeface="Rosario Bold"/>
              </a:rPr>
              <a:t>41, 211 tonnes of forestry waste / year</a:t>
            </a:r>
          </a:p>
          <a:p>
            <a:pPr algn="just">
              <a:lnSpc>
                <a:spcPts val="4203"/>
              </a:lnSpc>
            </a:pPr>
          </a:p>
        </p:txBody>
      </p:sp>
      <p:sp>
        <p:nvSpPr>
          <p:cNvPr name="TextBox 29" id="29"/>
          <p:cNvSpPr txBox="true"/>
          <p:nvPr/>
        </p:nvSpPr>
        <p:spPr>
          <a:xfrm rot="0">
            <a:off x="2861848" y="5185014"/>
            <a:ext cx="13329960" cy="1066800"/>
          </a:xfrm>
          <a:prstGeom prst="rect">
            <a:avLst/>
          </a:prstGeom>
        </p:spPr>
        <p:txBody>
          <a:bodyPr anchor="t" rtlCol="false" tIns="0" lIns="0" bIns="0" rIns="0">
            <a:spAutoFit/>
          </a:bodyPr>
          <a:lstStyle/>
          <a:p>
            <a:pPr algn="just">
              <a:lnSpc>
                <a:spcPts val="4203"/>
              </a:lnSpc>
            </a:pPr>
            <a:r>
              <a:rPr lang="en-US" sz="3503" b="true">
                <a:solidFill>
                  <a:srgbClr val="172900"/>
                </a:solidFill>
                <a:latin typeface="Rosario Bold"/>
                <a:ea typeface="Rosario Bold"/>
                <a:cs typeface="Rosario Bold"/>
                <a:sym typeface="Rosario Bold"/>
              </a:rPr>
              <a:t>47 500 tonnes of paper sludge / year</a:t>
            </a:r>
          </a:p>
          <a:p>
            <a:pPr algn="just">
              <a:lnSpc>
                <a:spcPts val="4203"/>
              </a:lnSpc>
            </a:pPr>
          </a:p>
        </p:txBody>
      </p:sp>
      <p:sp>
        <p:nvSpPr>
          <p:cNvPr name="TextBox 30" id="30"/>
          <p:cNvSpPr txBox="true"/>
          <p:nvPr/>
        </p:nvSpPr>
        <p:spPr>
          <a:xfrm rot="0">
            <a:off x="9228690" y="7072009"/>
            <a:ext cx="13329960" cy="1066800"/>
          </a:xfrm>
          <a:prstGeom prst="rect">
            <a:avLst/>
          </a:prstGeom>
        </p:spPr>
        <p:txBody>
          <a:bodyPr anchor="t" rtlCol="false" tIns="0" lIns="0" bIns="0" rIns="0">
            <a:spAutoFit/>
          </a:bodyPr>
          <a:lstStyle/>
          <a:p>
            <a:pPr algn="just">
              <a:lnSpc>
                <a:spcPts val="4203"/>
              </a:lnSpc>
            </a:pPr>
            <a:r>
              <a:rPr lang="en-US" sz="3503" b="true">
                <a:solidFill>
                  <a:srgbClr val="172900"/>
                </a:solidFill>
                <a:latin typeface="Rosario Bold"/>
                <a:ea typeface="Rosario Bold"/>
                <a:cs typeface="Rosario Bold"/>
                <a:sym typeface="Rosario Bold"/>
              </a:rPr>
              <a:t>150 000 tonnes of organic waste / year</a:t>
            </a:r>
          </a:p>
          <a:p>
            <a:pPr algn="just">
              <a:lnSpc>
                <a:spcPts val="4203"/>
              </a:lnSpc>
            </a:pPr>
          </a:p>
        </p:txBody>
      </p:sp>
      <p:sp>
        <p:nvSpPr>
          <p:cNvPr name="TextBox 31" id="31"/>
          <p:cNvSpPr txBox="true"/>
          <p:nvPr/>
        </p:nvSpPr>
        <p:spPr>
          <a:xfrm rot="0">
            <a:off x="9228690" y="8944575"/>
            <a:ext cx="13329960" cy="1066800"/>
          </a:xfrm>
          <a:prstGeom prst="rect">
            <a:avLst/>
          </a:prstGeom>
        </p:spPr>
        <p:txBody>
          <a:bodyPr anchor="t" rtlCol="false" tIns="0" lIns="0" bIns="0" rIns="0">
            <a:spAutoFit/>
          </a:bodyPr>
          <a:lstStyle/>
          <a:p>
            <a:pPr algn="just">
              <a:lnSpc>
                <a:spcPts val="4203"/>
              </a:lnSpc>
            </a:pPr>
            <a:r>
              <a:rPr lang="en-US" sz="3503" b="true">
                <a:solidFill>
                  <a:srgbClr val="172900"/>
                </a:solidFill>
                <a:latin typeface="Rosario Bold"/>
                <a:ea typeface="Rosario Bold"/>
                <a:cs typeface="Rosario Bold"/>
                <a:sym typeface="Rosario Bold"/>
              </a:rPr>
              <a:t>149 960 tonnes of fishery waste / year</a:t>
            </a:r>
          </a:p>
          <a:p>
            <a:pPr algn="just">
              <a:lnSpc>
                <a:spcPts val="4203"/>
              </a:lnSpc>
            </a:pPr>
          </a:p>
        </p:txBody>
      </p:sp>
      <p:sp>
        <p:nvSpPr>
          <p:cNvPr name="Freeform 32" id="32"/>
          <p:cNvSpPr/>
          <p:nvPr/>
        </p:nvSpPr>
        <p:spPr>
          <a:xfrm flipH="false" flipV="false" rot="0">
            <a:off x="257933" y="204845"/>
            <a:ext cx="827860" cy="713109"/>
          </a:xfrm>
          <a:custGeom>
            <a:avLst/>
            <a:gdLst/>
            <a:ahLst/>
            <a:cxnLst/>
            <a:rect r="r" b="b" t="t" l="l"/>
            <a:pathLst>
              <a:path h="713109" w="827860">
                <a:moveTo>
                  <a:pt x="0" y="0"/>
                </a:moveTo>
                <a:lnTo>
                  <a:pt x="827860" y="0"/>
                </a:lnTo>
                <a:lnTo>
                  <a:pt x="827860" y="713109"/>
                </a:lnTo>
                <a:lnTo>
                  <a:pt x="0" y="713109"/>
                </a:lnTo>
                <a:lnTo>
                  <a:pt x="0" y="0"/>
                </a:lnTo>
                <a:close/>
              </a:path>
            </a:pathLst>
          </a:custGeom>
          <a:blipFill>
            <a:blip r:embed="rId20">
              <a:extLst>
                <a:ext uri="{96DAC541-7B7A-43D3-8B79-37D633B846F1}">
                  <asvg:svgBlip xmlns:asvg="http://schemas.microsoft.com/office/drawing/2016/SVG/main" r:embed="rId21"/>
                </a:ext>
              </a:extLst>
            </a:blip>
            <a:stretch>
              <a:fillRect l="-9407" t="0" r="-19158" b="0"/>
            </a:stretch>
          </a:blipFill>
        </p:spPr>
      </p:sp>
      <p:sp>
        <p:nvSpPr>
          <p:cNvPr name="TextBox 33" id="33"/>
          <p:cNvSpPr txBox="true"/>
          <p:nvPr/>
        </p:nvSpPr>
        <p:spPr>
          <a:xfrm rot="0">
            <a:off x="1397747" y="326468"/>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grpSp>
        <p:nvGrpSpPr>
          <p:cNvPr name="Group 2" id="2"/>
          <p:cNvGrpSpPr/>
          <p:nvPr/>
        </p:nvGrpSpPr>
        <p:grpSpPr>
          <a:xfrm rot="0">
            <a:off x="-1645386" y="-719065"/>
            <a:ext cx="5449789" cy="11725130"/>
            <a:chOff x="0" y="0"/>
            <a:chExt cx="1664166" cy="3580426"/>
          </a:xfrm>
        </p:grpSpPr>
        <p:sp>
          <p:nvSpPr>
            <p:cNvPr name="Freeform 3" id="3"/>
            <p:cNvSpPr/>
            <p:nvPr/>
          </p:nvSpPr>
          <p:spPr>
            <a:xfrm flipH="false" flipV="false" rot="0">
              <a:off x="0" y="0"/>
              <a:ext cx="1664166" cy="3580426"/>
            </a:xfrm>
            <a:custGeom>
              <a:avLst/>
              <a:gdLst/>
              <a:ahLst/>
              <a:cxnLst/>
              <a:rect r="r" b="b" t="t" l="l"/>
              <a:pathLst>
                <a:path h="3580426" w="1664166">
                  <a:moveTo>
                    <a:pt x="0" y="0"/>
                  </a:moveTo>
                  <a:lnTo>
                    <a:pt x="1664166" y="0"/>
                  </a:lnTo>
                  <a:lnTo>
                    <a:pt x="1664166" y="3580426"/>
                  </a:lnTo>
                  <a:lnTo>
                    <a:pt x="0" y="3580426"/>
                  </a:lnTo>
                  <a:close/>
                </a:path>
              </a:pathLst>
            </a:custGeom>
            <a:solidFill>
              <a:srgbClr val="34520D"/>
            </a:solidFill>
          </p:spPr>
        </p:sp>
        <p:sp>
          <p:nvSpPr>
            <p:cNvPr name="TextBox 4" id="4"/>
            <p:cNvSpPr txBox="true"/>
            <p:nvPr/>
          </p:nvSpPr>
          <p:spPr>
            <a:xfrm>
              <a:off x="0" y="-47625"/>
              <a:ext cx="1664166" cy="362805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2256536" y="3513195"/>
            <a:ext cx="11671631" cy="3260609"/>
            <a:chOff x="0" y="0"/>
            <a:chExt cx="1610488" cy="449909"/>
          </a:xfrm>
        </p:grpSpPr>
        <p:sp>
          <p:nvSpPr>
            <p:cNvPr name="Freeform 6" id="6"/>
            <p:cNvSpPr/>
            <p:nvPr/>
          </p:nvSpPr>
          <p:spPr>
            <a:xfrm flipH="false" flipV="false" rot="0">
              <a:off x="0" y="0"/>
              <a:ext cx="1610488" cy="449909"/>
            </a:xfrm>
            <a:custGeom>
              <a:avLst/>
              <a:gdLst/>
              <a:ahLst/>
              <a:cxnLst/>
              <a:rect r="r" b="b" t="t" l="l"/>
              <a:pathLst>
                <a:path h="449909" w="1610488">
                  <a:moveTo>
                    <a:pt x="537119" y="19070"/>
                  </a:moveTo>
                  <a:cubicBezTo>
                    <a:pt x="619418" y="7556"/>
                    <a:pt x="713552" y="0"/>
                    <a:pt x="805678" y="0"/>
                  </a:cubicBezTo>
                  <a:cubicBezTo>
                    <a:pt x="897807" y="0"/>
                    <a:pt x="986458" y="6476"/>
                    <a:pt x="1068153" y="17990"/>
                  </a:cubicBezTo>
                  <a:cubicBezTo>
                    <a:pt x="1069894" y="18350"/>
                    <a:pt x="1071631" y="18350"/>
                    <a:pt x="1073369" y="18710"/>
                  </a:cubicBezTo>
                  <a:cubicBezTo>
                    <a:pt x="1380170" y="64765"/>
                    <a:pt x="1606143" y="186379"/>
                    <a:pt x="1610488" y="320441"/>
                  </a:cubicBezTo>
                  <a:lnTo>
                    <a:pt x="1610488" y="449909"/>
                  </a:lnTo>
                  <a:lnTo>
                    <a:pt x="0" y="449909"/>
                  </a:lnTo>
                  <a:lnTo>
                    <a:pt x="0" y="320537"/>
                  </a:lnTo>
                  <a:cubicBezTo>
                    <a:pt x="4346" y="185660"/>
                    <a:pt x="226842" y="64045"/>
                    <a:pt x="537119" y="19070"/>
                  </a:cubicBezTo>
                  <a:close/>
                </a:path>
              </a:pathLst>
            </a:custGeom>
            <a:solidFill>
              <a:srgbClr val="FFFFEF"/>
            </a:solidFill>
          </p:spPr>
        </p:sp>
        <p:sp>
          <p:nvSpPr>
            <p:cNvPr name="TextBox 7" id="7"/>
            <p:cNvSpPr txBox="true"/>
            <p:nvPr/>
          </p:nvSpPr>
          <p:spPr>
            <a:xfrm>
              <a:off x="0" y="79375"/>
              <a:ext cx="1610488" cy="3705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782099" y="927501"/>
            <a:ext cx="1341355" cy="1341355"/>
          </a:xfrm>
          <a:custGeom>
            <a:avLst/>
            <a:gdLst/>
            <a:ahLst/>
            <a:cxnLst/>
            <a:rect r="r" b="b" t="t" l="l"/>
            <a:pathLst>
              <a:path h="1341355" w="1341355">
                <a:moveTo>
                  <a:pt x="0" y="0"/>
                </a:moveTo>
                <a:lnTo>
                  <a:pt x="1341355" y="0"/>
                </a:lnTo>
                <a:lnTo>
                  <a:pt x="1341355" y="1341355"/>
                </a:lnTo>
                <a:lnTo>
                  <a:pt x="0" y="1341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51243" y="894309"/>
            <a:ext cx="1976863" cy="1606202"/>
          </a:xfrm>
          <a:custGeom>
            <a:avLst/>
            <a:gdLst/>
            <a:ahLst/>
            <a:cxnLst/>
            <a:rect r="r" b="b" t="t" l="l"/>
            <a:pathLst>
              <a:path h="1606202" w="1976863">
                <a:moveTo>
                  <a:pt x="0" y="0"/>
                </a:moveTo>
                <a:lnTo>
                  <a:pt x="1976864" y="0"/>
                </a:lnTo>
                <a:lnTo>
                  <a:pt x="1976864" y="1606201"/>
                </a:lnTo>
                <a:lnTo>
                  <a:pt x="0" y="16062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true" rot="5400000">
            <a:off x="-2516625" y="1085156"/>
            <a:ext cx="6126112" cy="1990576"/>
          </a:xfrm>
          <a:custGeom>
            <a:avLst/>
            <a:gdLst/>
            <a:ahLst/>
            <a:cxnLst/>
            <a:rect r="r" b="b" t="t" l="l"/>
            <a:pathLst>
              <a:path h="1990576" w="6126112">
                <a:moveTo>
                  <a:pt x="0" y="1990576"/>
                </a:moveTo>
                <a:lnTo>
                  <a:pt x="6126111" y="1990576"/>
                </a:lnTo>
                <a:lnTo>
                  <a:pt x="6126111" y="0"/>
                </a:lnTo>
                <a:lnTo>
                  <a:pt x="0" y="0"/>
                </a:lnTo>
                <a:lnTo>
                  <a:pt x="0" y="1990576"/>
                </a:lnTo>
                <a:close/>
              </a:path>
            </a:pathLst>
          </a:custGeom>
          <a:blipFill>
            <a:blip r:embed="rId6">
              <a:extLst>
                <a:ext uri="{96DAC541-7B7A-43D3-8B79-37D633B846F1}">
                  <asvg:svgBlip xmlns:asvg="http://schemas.microsoft.com/office/drawing/2016/SVG/main" r:embed="rId7"/>
                </a:ext>
              </a:extLst>
            </a:blip>
            <a:stretch>
              <a:fillRect l="0" t="-89654" r="0" b="0"/>
            </a:stretch>
          </a:blipFill>
        </p:spPr>
      </p:sp>
      <p:sp>
        <p:nvSpPr>
          <p:cNvPr name="Freeform 11" id="11"/>
          <p:cNvSpPr/>
          <p:nvPr/>
        </p:nvSpPr>
        <p:spPr>
          <a:xfrm flipH="false" flipV="true" rot="5400000">
            <a:off x="-2516625" y="7213372"/>
            <a:ext cx="6126112" cy="1990576"/>
          </a:xfrm>
          <a:custGeom>
            <a:avLst/>
            <a:gdLst/>
            <a:ahLst/>
            <a:cxnLst/>
            <a:rect r="r" b="b" t="t" l="l"/>
            <a:pathLst>
              <a:path h="1990576" w="6126112">
                <a:moveTo>
                  <a:pt x="0" y="1990575"/>
                </a:moveTo>
                <a:lnTo>
                  <a:pt x="6126111" y="1990575"/>
                </a:lnTo>
                <a:lnTo>
                  <a:pt x="6126111" y="0"/>
                </a:lnTo>
                <a:lnTo>
                  <a:pt x="0" y="0"/>
                </a:lnTo>
                <a:lnTo>
                  <a:pt x="0" y="1990575"/>
                </a:lnTo>
                <a:close/>
              </a:path>
            </a:pathLst>
          </a:custGeom>
          <a:blipFill>
            <a:blip r:embed="rId6">
              <a:extLst>
                <a:ext uri="{96DAC541-7B7A-43D3-8B79-37D633B846F1}">
                  <asvg:svgBlip xmlns:asvg="http://schemas.microsoft.com/office/drawing/2016/SVG/main" r:embed="rId7"/>
                </a:ext>
              </a:extLst>
            </a:blip>
            <a:stretch>
              <a:fillRect l="0" t="-89654" r="0" b="0"/>
            </a:stretch>
          </a:blipFill>
        </p:spPr>
      </p:sp>
      <p:sp>
        <p:nvSpPr>
          <p:cNvPr name="TextBox 12" id="12"/>
          <p:cNvSpPr txBox="true"/>
          <p:nvPr/>
        </p:nvSpPr>
        <p:spPr>
          <a:xfrm rot="0">
            <a:off x="3766232" y="1042392"/>
            <a:ext cx="13493068" cy="4883149"/>
          </a:xfrm>
          <a:prstGeom prst="rect">
            <a:avLst/>
          </a:prstGeom>
        </p:spPr>
        <p:txBody>
          <a:bodyPr anchor="t" rtlCol="false" tIns="0" lIns="0" bIns="0" rIns="0">
            <a:spAutoFit/>
          </a:bodyPr>
          <a:lstStyle/>
          <a:p>
            <a:pPr algn="r">
              <a:lnSpc>
                <a:spcPts val="19600"/>
              </a:lnSpc>
            </a:pPr>
            <a:r>
              <a:rPr lang="en-US" sz="14000">
                <a:solidFill>
                  <a:srgbClr val="34520D"/>
                </a:solidFill>
                <a:latin typeface="AC Steelfish"/>
                <a:ea typeface="AC Steelfish"/>
                <a:cs typeface="AC Steelfish"/>
                <a:sym typeface="AC Steelfish"/>
              </a:rPr>
              <a:t>ENERGY SUPPLY &amp; DEMAND</a:t>
            </a:r>
          </a:p>
          <a:p>
            <a:pPr algn="r">
              <a:lnSpc>
                <a:spcPts val="19600"/>
              </a:lnSpc>
              <a:spcBef>
                <a:spcPct val="0"/>
              </a:spcBef>
            </a:pPr>
          </a:p>
        </p:txBody>
      </p:sp>
      <p:sp>
        <p:nvSpPr>
          <p:cNvPr name="AutoShape 13" id="13"/>
          <p:cNvSpPr/>
          <p:nvPr/>
        </p:nvSpPr>
        <p:spPr>
          <a:xfrm flipV="true">
            <a:off x="3899653" y="3269142"/>
            <a:ext cx="15926554" cy="0"/>
          </a:xfrm>
          <a:prstGeom prst="line">
            <a:avLst/>
          </a:prstGeom>
          <a:ln cap="rnd" w="76200">
            <a:solidFill>
              <a:srgbClr val="67A516"/>
            </a:solidFill>
            <a:prstDash val="lgDash"/>
            <a:headEnd type="diamond" len="lg" w="lg"/>
            <a:tailEnd type="none" len="sm" w="sm"/>
          </a:ln>
        </p:spPr>
      </p:sp>
      <p:sp>
        <p:nvSpPr>
          <p:cNvPr name="Freeform 14" id="14"/>
          <p:cNvSpPr/>
          <p:nvPr/>
        </p:nvSpPr>
        <p:spPr>
          <a:xfrm flipH="false" flipV="false" rot="0">
            <a:off x="12007274" y="8724348"/>
            <a:ext cx="5056566" cy="1314707"/>
          </a:xfrm>
          <a:custGeom>
            <a:avLst/>
            <a:gdLst/>
            <a:ahLst/>
            <a:cxnLst/>
            <a:rect r="r" b="b" t="t" l="l"/>
            <a:pathLst>
              <a:path h="1314707" w="5056566">
                <a:moveTo>
                  <a:pt x="0" y="0"/>
                </a:moveTo>
                <a:lnTo>
                  <a:pt x="5056566" y="0"/>
                </a:lnTo>
                <a:lnTo>
                  <a:pt x="5056566" y="1314707"/>
                </a:lnTo>
                <a:lnTo>
                  <a:pt x="0" y="1314707"/>
                </a:lnTo>
                <a:lnTo>
                  <a:pt x="0" y="0"/>
                </a:lnTo>
                <a:close/>
              </a:path>
            </a:pathLst>
          </a:custGeom>
          <a:blipFill>
            <a:blip r:embed="rId8"/>
            <a:stretch>
              <a:fillRect l="0" t="0" r="0" b="0"/>
            </a:stretch>
          </a:blipFill>
        </p:spPr>
      </p:sp>
      <p:sp>
        <p:nvSpPr>
          <p:cNvPr name="Freeform 15" id="15"/>
          <p:cNvSpPr/>
          <p:nvPr/>
        </p:nvSpPr>
        <p:spPr>
          <a:xfrm flipH="false" flipV="false" rot="0">
            <a:off x="254595" y="1973866"/>
            <a:ext cx="2285080" cy="2386375"/>
          </a:xfrm>
          <a:custGeom>
            <a:avLst/>
            <a:gdLst/>
            <a:ahLst/>
            <a:cxnLst/>
            <a:rect r="r" b="b" t="t" l="l"/>
            <a:pathLst>
              <a:path h="2386375" w="2285080">
                <a:moveTo>
                  <a:pt x="0" y="0"/>
                </a:moveTo>
                <a:lnTo>
                  <a:pt x="2285080" y="0"/>
                </a:lnTo>
                <a:lnTo>
                  <a:pt x="2285080" y="2386375"/>
                </a:lnTo>
                <a:lnTo>
                  <a:pt x="0" y="23863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1452702" y="3763689"/>
            <a:ext cx="6165710" cy="4323704"/>
          </a:xfrm>
          <a:custGeom>
            <a:avLst/>
            <a:gdLst/>
            <a:ahLst/>
            <a:cxnLst/>
            <a:rect r="r" b="b" t="t" l="l"/>
            <a:pathLst>
              <a:path h="4323704" w="6165710">
                <a:moveTo>
                  <a:pt x="0" y="0"/>
                </a:moveTo>
                <a:lnTo>
                  <a:pt x="6165710" y="0"/>
                </a:lnTo>
                <a:lnTo>
                  <a:pt x="6165710" y="4323704"/>
                </a:lnTo>
                <a:lnTo>
                  <a:pt x="0" y="4323704"/>
                </a:lnTo>
                <a:lnTo>
                  <a:pt x="0" y="0"/>
                </a:lnTo>
                <a:close/>
              </a:path>
            </a:pathLst>
          </a:custGeom>
          <a:blipFill>
            <a:blip r:embed="rId11"/>
            <a:stretch>
              <a:fillRect l="0" t="0" r="0" b="0"/>
            </a:stretch>
          </a:blipFill>
          <a:ln w="38100" cap="rnd">
            <a:solidFill>
              <a:srgbClr val="000000"/>
            </a:solidFill>
            <a:prstDash val="solid"/>
            <a:round/>
          </a:ln>
        </p:spPr>
      </p:sp>
      <p:sp>
        <p:nvSpPr>
          <p:cNvPr name="TextBox 17" id="17"/>
          <p:cNvSpPr txBox="true"/>
          <p:nvPr/>
        </p:nvSpPr>
        <p:spPr>
          <a:xfrm rot="0">
            <a:off x="2011944" y="1280517"/>
            <a:ext cx="881665" cy="693350"/>
          </a:xfrm>
          <a:prstGeom prst="rect">
            <a:avLst/>
          </a:prstGeom>
        </p:spPr>
        <p:txBody>
          <a:bodyPr anchor="t" rtlCol="false" tIns="0" lIns="0" bIns="0" rIns="0">
            <a:spAutoFit/>
          </a:bodyPr>
          <a:lstStyle/>
          <a:p>
            <a:pPr algn="ctr">
              <a:lnSpc>
                <a:spcPts val="5669"/>
              </a:lnSpc>
              <a:spcBef>
                <a:spcPct val="0"/>
              </a:spcBef>
            </a:pPr>
            <a:r>
              <a:rPr lang="en-US" sz="4049">
                <a:solidFill>
                  <a:srgbClr val="FFFFEF"/>
                </a:solidFill>
                <a:latin typeface="AC Steelfish"/>
                <a:ea typeface="AC Steelfish"/>
                <a:cs typeface="AC Steelfish"/>
                <a:sym typeface="AC Steelfish"/>
              </a:rPr>
              <a:t>07</a:t>
            </a:r>
          </a:p>
        </p:txBody>
      </p:sp>
      <p:sp>
        <p:nvSpPr>
          <p:cNvPr name="Freeform 18" id="18"/>
          <p:cNvSpPr/>
          <p:nvPr/>
        </p:nvSpPr>
        <p:spPr>
          <a:xfrm flipH="false" flipV="false" rot="0">
            <a:off x="16343876" y="138783"/>
            <a:ext cx="827860" cy="713109"/>
          </a:xfrm>
          <a:custGeom>
            <a:avLst/>
            <a:gdLst/>
            <a:ahLst/>
            <a:cxnLst/>
            <a:rect r="r" b="b" t="t" l="l"/>
            <a:pathLst>
              <a:path h="713109" w="827860">
                <a:moveTo>
                  <a:pt x="0" y="0"/>
                </a:moveTo>
                <a:lnTo>
                  <a:pt x="827859" y="0"/>
                </a:lnTo>
                <a:lnTo>
                  <a:pt x="827859" y="713109"/>
                </a:lnTo>
                <a:lnTo>
                  <a:pt x="0" y="713109"/>
                </a:lnTo>
                <a:lnTo>
                  <a:pt x="0" y="0"/>
                </a:lnTo>
                <a:close/>
              </a:path>
            </a:pathLst>
          </a:custGeom>
          <a:blipFill>
            <a:blip r:embed="rId12">
              <a:extLst>
                <a:ext uri="{96DAC541-7B7A-43D3-8B79-37D633B846F1}">
                  <asvg:svgBlip xmlns:asvg="http://schemas.microsoft.com/office/drawing/2016/SVG/main" r:embed="rId13"/>
                </a:ext>
              </a:extLst>
            </a:blip>
            <a:stretch>
              <a:fillRect l="-9407" t="0" r="-19158" b="0"/>
            </a:stretch>
          </a:blipFill>
        </p:spPr>
      </p:sp>
      <p:sp>
        <p:nvSpPr>
          <p:cNvPr name="TextBox 19" id="19"/>
          <p:cNvSpPr txBox="true"/>
          <p:nvPr/>
        </p:nvSpPr>
        <p:spPr>
          <a:xfrm rot="0">
            <a:off x="17483690" y="260406"/>
            <a:ext cx="2748435" cy="422275"/>
          </a:xfrm>
          <a:prstGeom prst="rect">
            <a:avLst/>
          </a:prstGeom>
        </p:spPr>
        <p:txBody>
          <a:bodyPr anchor="t" rtlCol="false" tIns="0" lIns="0" bIns="0" rIns="0">
            <a:spAutoFit/>
          </a:bodyPr>
          <a:lstStyle/>
          <a:p>
            <a:pPr algn="l">
              <a:lnSpc>
                <a:spcPts val="3499"/>
              </a:lnSpc>
              <a:spcBef>
                <a:spcPct val="0"/>
              </a:spcBef>
            </a:pPr>
            <a:r>
              <a:rPr lang="en-US" b="true" sz="2499">
                <a:solidFill>
                  <a:srgbClr val="172900"/>
                </a:solidFill>
                <a:latin typeface="Rosario Bold"/>
                <a:ea typeface="Rosario Bold"/>
                <a:cs typeface="Rosario Bold"/>
                <a:sym typeface="Rosario Bold"/>
              </a:rPr>
              <a:t>BSB</a:t>
            </a:r>
          </a:p>
        </p:txBody>
      </p:sp>
      <p:sp>
        <p:nvSpPr>
          <p:cNvPr name="TextBox 20" id="20"/>
          <p:cNvSpPr txBox="true"/>
          <p:nvPr/>
        </p:nvSpPr>
        <p:spPr>
          <a:xfrm rot="0">
            <a:off x="3579279" y="4010428"/>
            <a:ext cx="7147997" cy="4835525"/>
          </a:xfrm>
          <a:prstGeom prst="rect">
            <a:avLst/>
          </a:prstGeom>
        </p:spPr>
        <p:txBody>
          <a:bodyPr anchor="t" rtlCol="false" tIns="0" lIns="0" bIns="0" rIns="0">
            <a:spAutoFit/>
          </a:bodyPr>
          <a:lstStyle/>
          <a:p>
            <a:pPr algn="l" marL="539748" indent="-269874" lvl="1">
              <a:lnSpc>
                <a:spcPts val="3849"/>
              </a:lnSpc>
              <a:buFont typeface="Arial"/>
              <a:buChar char="•"/>
            </a:pPr>
            <a:r>
              <a:rPr lang="en-US" b="true" sz="2499">
                <a:solidFill>
                  <a:srgbClr val="172900"/>
                </a:solidFill>
                <a:latin typeface="Rosario Bold"/>
                <a:ea typeface="Rosario Bold"/>
                <a:cs typeface="Rosario Bold"/>
                <a:sym typeface="Rosario Bold"/>
              </a:rPr>
              <a:t>124 GWh energy output, meeting the meetingdemands</a:t>
            </a:r>
          </a:p>
          <a:p>
            <a:pPr algn="l" marL="539748" indent="-269874" lvl="1">
              <a:lnSpc>
                <a:spcPts val="3849"/>
              </a:lnSpc>
              <a:buFont typeface="Arial"/>
              <a:buChar char="•"/>
            </a:pPr>
            <a:r>
              <a:rPr lang="en-US" b="true" sz="2499">
                <a:solidFill>
                  <a:srgbClr val="172900"/>
                </a:solidFill>
                <a:latin typeface="Rosario Bold"/>
                <a:ea typeface="Rosario Bold"/>
                <a:cs typeface="Rosario Bold"/>
                <a:sym typeface="Rosario Bold"/>
              </a:rPr>
              <a:t>Accounts for biomass, sugar yield, fermentation, ethanol content</a:t>
            </a:r>
          </a:p>
          <a:p>
            <a:pPr algn="l" marL="539748" indent="-269874" lvl="1">
              <a:lnSpc>
                <a:spcPts val="3849"/>
              </a:lnSpc>
              <a:buFont typeface="Arial"/>
              <a:buChar char="•"/>
            </a:pPr>
            <a:r>
              <a:rPr lang="en-US" b="true" sz="2499">
                <a:solidFill>
                  <a:srgbClr val="172900"/>
                </a:solidFill>
                <a:latin typeface="Rosario Bold"/>
                <a:ea typeface="Rosario Bold"/>
                <a:cs typeface="Rosario Bold"/>
                <a:sym typeface="Rosario Bold"/>
              </a:rPr>
              <a:t>Enzymes improve sugar conversion, reduce processing time</a:t>
            </a:r>
          </a:p>
          <a:p>
            <a:pPr algn="l" marL="539748" indent="-269874" lvl="1">
              <a:lnSpc>
                <a:spcPts val="3849"/>
              </a:lnSpc>
              <a:buFont typeface="Arial"/>
              <a:buChar char="•"/>
            </a:pPr>
            <a:r>
              <a:rPr lang="en-US" b="true" sz="2499">
                <a:solidFill>
                  <a:srgbClr val="172900"/>
                </a:solidFill>
                <a:latin typeface="Rosario Bold"/>
                <a:ea typeface="Rosario Bold"/>
                <a:cs typeface="Rosario Bold"/>
                <a:sym typeface="Rosario Bold"/>
              </a:rPr>
              <a:t>Gompertz Model for ethanol monitoring and optimization</a:t>
            </a:r>
          </a:p>
          <a:p>
            <a:pPr algn="l" marL="539748" indent="-269874" lvl="1">
              <a:lnSpc>
                <a:spcPts val="3849"/>
              </a:lnSpc>
              <a:buFont typeface="Arial"/>
              <a:buChar char="•"/>
            </a:pPr>
            <a:r>
              <a:rPr lang="en-US" b="true" sz="2499">
                <a:solidFill>
                  <a:srgbClr val="172900"/>
                </a:solidFill>
                <a:latin typeface="Rosario Bold"/>
                <a:ea typeface="Rosario Bold"/>
                <a:cs typeface="Rosario Bold"/>
                <a:sym typeface="Rosario Bold"/>
              </a:rPr>
              <a:t>Expanded feedstock enhances sustainability, energy security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DAGe9SjcFA8</dc:identifier>
  <dcterms:modified xsi:type="dcterms:W3CDTF">2011-08-01T06:04:30Z</dcterms:modified>
  <cp:revision>1</cp:revision>
  <dc:title>RP3 Pitch Presentation</dc:title>
</cp:coreProperties>
</file>